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62" r:id="rId6"/>
    <p:sldId id="261" r:id="rId7"/>
    <p:sldId id="263" r:id="rId8"/>
    <p:sldId id="264" r:id="rId9"/>
    <p:sldId id="265" r:id="rId10"/>
    <p:sldId id="266" r:id="rId11"/>
    <p:sldId id="286" r:id="rId12"/>
    <p:sldId id="267" r:id="rId13"/>
    <p:sldId id="269" r:id="rId14"/>
    <p:sldId id="270" r:id="rId15"/>
    <p:sldId id="268"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7" r:id="rId32"/>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33D8226-6CE5-4F87-9ABE-3F2CAD30D712}"/>
              </a:ext>
            </a:extLst>
          </p:cNvPr>
          <p:cNvSpPr>
            <a:spLocks noGrp="1"/>
          </p:cNvSpPr>
          <p:nvPr>
            <p:ph type="ctrTitle"/>
          </p:nvPr>
        </p:nvSpPr>
        <p:spPr>
          <a:xfrm>
            <a:off x="1524000" y="1122363"/>
            <a:ext cx="9144000" cy="2387600"/>
          </a:xfrm>
        </p:spPr>
        <p:txBody>
          <a:bodyPr anchor="b"/>
          <a:lstStyle>
            <a:lvl1pPr algn="ctr">
              <a:defRPr sz="6000"/>
            </a:lvl1pPr>
          </a:lstStyle>
          <a:p>
            <a:r>
              <a:rPr lang="uk-UA"/>
              <a:t>Клацніть, щоб редагувати стиль зразка заголовка</a:t>
            </a:r>
          </a:p>
        </p:txBody>
      </p:sp>
      <p:sp>
        <p:nvSpPr>
          <p:cNvPr id="3" name="Підзаголовок 2">
            <a:extLst>
              <a:ext uri="{FF2B5EF4-FFF2-40B4-BE49-F238E27FC236}">
                <a16:creationId xmlns:a16="http://schemas.microsoft.com/office/drawing/2014/main" id="{6E60955C-AC2E-4593-804B-7BB68AF87D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a:t>Клацніть, щоб редагувати стиль зразка підзаголовка</a:t>
            </a:r>
          </a:p>
        </p:txBody>
      </p:sp>
      <p:sp>
        <p:nvSpPr>
          <p:cNvPr id="4" name="Місце для дати 3">
            <a:extLst>
              <a:ext uri="{FF2B5EF4-FFF2-40B4-BE49-F238E27FC236}">
                <a16:creationId xmlns:a16="http://schemas.microsoft.com/office/drawing/2014/main" id="{FA0FEC30-21D5-4C5F-B328-9EED1D37F4FE}"/>
              </a:ext>
            </a:extLst>
          </p:cNvPr>
          <p:cNvSpPr>
            <a:spLocks noGrp="1"/>
          </p:cNvSpPr>
          <p:nvPr>
            <p:ph type="dt" sz="half" idx="10"/>
          </p:nvPr>
        </p:nvSpPr>
        <p:spPr/>
        <p:txBody>
          <a:bodyPr/>
          <a:lstStyle/>
          <a:p>
            <a:fld id="{DFF7ADFB-3BB2-420B-9B69-F7402F24D083}" type="datetimeFigureOut">
              <a:rPr lang="uk-UA" smtClean="0"/>
              <a:t>07.02.2024</a:t>
            </a:fld>
            <a:endParaRPr lang="uk-UA"/>
          </a:p>
        </p:txBody>
      </p:sp>
      <p:sp>
        <p:nvSpPr>
          <p:cNvPr id="5" name="Місце для нижнього колонтитула 4">
            <a:extLst>
              <a:ext uri="{FF2B5EF4-FFF2-40B4-BE49-F238E27FC236}">
                <a16:creationId xmlns:a16="http://schemas.microsoft.com/office/drawing/2014/main" id="{4BF9F420-8D64-4B99-A1BC-855D276CC037}"/>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10091A07-4367-46D9-AA57-EDE66A04D720}"/>
              </a:ext>
            </a:extLst>
          </p:cNvPr>
          <p:cNvSpPr>
            <a:spLocks noGrp="1"/>
          </p:cNvSpPr>
          <p:nvPr>
            <p:ph type="sldNum" sz="quarter" idx="12"/>
          </p:nvPr>
        </p:nvSpPr>
        <p:spPr/>
        <p:txBody>
          <a:bodyPr/>
          <a:lstStyle/>
          <a:p>
            <a:fld id="{94D0C42E-B875-495B-97EB-52DB233DF55C}" type="slidenum">
              <a:rPr lang="uk-UA" smtClean="0"/>
              <a:t>‹№›</a:t>
            </a:fld>
            <a:endParaRPr lang="uk-UA"/>
          </a:p>
        </p:txBody>
      </p:sp>
    </p:spTree>
    <p:extLst>
      <p:ext uri="{BB962C8B-B14F-4D97-AF65-F5344CB8AC3E}">
        <p14:creationId xmlns:p14="http://schemas.microsoft.com/office/powerpoint/2010/main" val="3931475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1987A4A-DC55-4CF0-AEF8-3C6540036B3E}"/>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ертикального тексту 2">
            <a:extLst>
              <a:ext uri="{FF2B5EF4-FFF2-40B4-BE49-F238E27FC236}">
                <a16:creationId xmlns:a16="http://schemas.microsoft.com/office/drawing/2014/main" id="{6E072982-67C8-4E97-A29A-254FF4A80088}"/>
              </a:ext>
            </a:extLst>
          </p:cNvPr>
          <p:cNvSpPr>
            <a:spLocks noGrp="1"/>
          </p:cNvSpPr>
          <p:nvPr>
            <p:ph type="body" orient="vert" idx="1"/>
          </p:nvPr>
        </p:nvSpPr>
        <p:spPr/>
        <p:txBody>
          <a:bodyPr vert="eaVert"/>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47207417-757C-4BB3-9E73-13F189A9607A}"/>
              </a:ext>
            </a:extLst>
          </p:cNvPr>
          <p:cNvSpPr>
            <a:spLocks noGrp="1"/>
          </p:cNvSpPr>
          <p:nvPr>
            <p:ph type="dt" sz="half" idx="10"/>
          </p:nvPr>
        </p:nvSpPr>
        <p:spPr/>
        <p:txBody>
          <a:bodyPr/>
          <a:lstStyle/>
          <a:p>
            <a:fld id="{DFF7ADFB-3BB2-420B-9B69-F7402F24D083}" type="datetimeFigureOut">
              <a:rPr lang="uk-UA" smtClean="0"/>
              <a:t>07.02.2024</a:t>
            </a:fld>
            <a:endParaRPr lang="uk-UA"/>
          </a:p>
        </p:txBody>
      </p:sp>
      <p:sp>
        <p:nvSpPr>
          <p:cNvPr id="5" name="Місце для нижнього колонтитула 4">
            <a:extLst>
              <a:ext uri="{FF2B5EF4-FFF2-40B4-BE49-F238E27FC236}">
                <a16:creationId xmlns:a16="http://schemas.microsoft.com/office/drawing/2014/main" id="{145BB2F5-CDBE-40CC-AFB9-443BD18807C3}"/>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EC8D3708-D113-41D7-B446-418964F619F8}"/>
              </a:ext>
            </a:extLst>
          </p:cNvPr>
          <p:cNvSpPr>
            <a:spLocks noGrp="1"/>
          </p:cNvSpPr>
          <p:nvPr>
            <p:ph type="sldNum" sz="quarter" idx="12"/>
          </p:nvPr>
        </p:nvSpPr>
        <p:spPr/>
        <p:txBody>
          <a:bodyPr/>
          <a:lstStyle/>
          <a:p>
            <a:fld id="{94D0C42E-B875-495B-97EB-52DB233DF55C}" type="slidenum">
              <a:rPr lang="uk-UA" smtClean="0"/>
              <a:t>‹№›</a:t>
            </a:fld>
            <a:endParaRPr lang="uk-UA"/>
          </a:p>
        </p:txBody>
      </p:sp>
    </p:spTree>
    <p:extLst>
      <p:ext uri="{BB962C8B-B14F-4D97-AF65-F5344CB8AC3E}">
        <p14:creationId xmlns:p14="http://schemas.microsoft.com/office/powerpoint/2010/main" val="4291587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a:extLst>
              <a:ext uri="{FF2B5EF4-FFF2-40B4-BE49-F238E27FC236}">
                <a16:creationId xmlns:a16="http://schemas.microsoft.com/office/drawing/2014/main" id="{FE5E1D97-4DC3-4842-9A8C-553FC1B6BE69}"/>
              </a:ext>
            </a:extLst>
          </p:cNvPr>
          <p:cNvSpPr>
            <a:spLocks noGrp="1"/>
          </p:cNvSpPr>
          <p:nvPr>
            <p:ph type="title" orient="vert"/>
          </p:nvPr>
        </p:nvSpPr>
        <p:spPr>
          <a:xfrm>
            <a:off x="8724900" y="365125"/>
            <a:ext cx="2628900" cy="5811838"/>
          </a:xfrm>
        </p:spPr>
        <p:txBody>
          <a:bodyPr vert="eaVert"/>
          <a:lstStyle/>
          <a:p>
            <a:r>
              <a:rPr lang="uk-UA"/>
              <a:t>Клацніть, щоб редагувати стиль зразка заголовка</a:t>
            </a:r>
          </a:p>
        </p:txBody>
      </p:sp>
      <p:sp>
        <p:nvSpPr>
          <p:cNvPr id="3" name="Місце для вертикального тексту 2">
            <a:extLst>
              <a:ext uri="{FF2B5EF4-FFF2-40B4-BE49-F238E27FC236}">
                <a16:creationId xmlns:a16="http://schemas.microsoft.com/office/drawing/2014/main" id="{C28C5746-BCFF-4012-819D-793CA5AA8B4A}"/>
              </a:ext>
            </a:extLst>
          </p:cNvPr>
          <p:cNvSpPr>
            <a:spLocks noGrp="1"/>
          </p:cNvSpPr>
          <p:nvPr>
            <p:ph type="body" orient="vert" idx="1"/>
          </p:nvPr>
        </p:nvSpPr>
        <p:spPr>
          <a:xfrm>
            <a:off x="838200" y="365125"/>
            <a:ext cx="7734300" cy="5811838"/>
          </a:xfrm>
        </p:spPr>
        <p:txBody>
          <a:bodyPr vert="eaVert"/>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1C2970B1-940A-40B0-A0BA-F665B51246BB}"/>
              </a:ext>
            </a:extLst>
          </p:cNvPr>
          <p:cNvSpPr>
            <a:spLocks noGrp="1"/>
          </p:cNvSpPr>
          <p:nvPr>
            <p:ph type="dt" sz="half" idx="10"/>
          </p:nvPr>
        </p:nvSpPr>
        <p:spPr/>
        <p:txBody>
          <a:bodyPr/>
          <a:lstStyle/>
          <a:p>
            <a:fld id="{DFF7ADFB-3BB2-420B-9B69-F7402F24D083}" type="datetimeFigureOut">
              <a:rPr lang="uk-UA" smtClean="0"/>
              <a:t>07.02.2024</a:t>
            </a:fld>
            <a:endParaRPr lang="uk-UA"/>
          </a:p>
        </p:txBody>
      </p:sp>
      <p:sp>
        <p:nvSpPr>
          <p:cNvPr id="5" name="Місце для нижнього колонтитула 4">
            <a:extLst>
              <a:ext uri="{FF2B5EF4-FFF2-40B4-BE49-F238E27FC236}">
                <a16:creationId xmlns:a16="http://schemas.microsoft.com/office/drawing/2014/main" id="{19DD3E79-F728-4DD9-90BC-7FDAFB3C9F44}"/>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2D88100D-8CF5-492D-A9A0-88AB276BBB88}"/>
              </a:ext>
            </a:extLst>
          </p:cNvPr>
          <p:cNvSpPr>
            <a:spLocks noGrp="1"/>
          </p:cNvSpPr>
          <p:nvPr>
            <p:ph type="sldNum" sz="quarter" idx="12"/>
          </p:nvPr>
        </p:nvSpPr>
        <p:spPr/>
        <p:txBody>
          <a:bodyPr/>
          <a:lstStyle/>
          <a:p>
            <a:fld id="{94D0C42E-B875-495B-97EB-52DB233DF55C}" type="slidenum">
              <a:rPr lang="uk-UA" smtClean="0"/>
              <a:t>‹№›</a:t>
            </a:fld>
            <a:endParaRPr lang="uk-UA"/>
          </a:p>
        </p:txBody>
      </p:sp>
    </p:spTree>
    <p:extLst>
      <p:ext uri="{BB962C8B-B14F-4D97-AF65-F5344CB8AC3E}">
        <p14:creationId xmlns:p14="http://schemas.microsoft.com/office/powerpoint/2010/main" val="2185176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1AFCCF1-ABE7-45B8-B421-65CCA0CCDF2C}"/>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CB80BCC5-30C7-4BE3-9934-26B95AD29A98}"/>
              </a:ext>
            </a:extLst>
          </p:cNvPr>
          <p:cNvSpPr>
            <a:spLocks noGrp="1"/>
          </p:cNvSpPr>
          <p:nvPr>
            <p:ph idx="1"/>
          </p:nvPr>
        </p:nvSpPr>
        <p:spPr/>
        <p:txBody>
          <a:bodyPr/>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A45AABF7-86D3-4E6F-855B-D434E7A2A742}"/>
              </a:ext>
            </a:extLst>
          </p:cNvPr>
          <p:cNvSpPr>
            <a:spLocks noGrp="1"/>
          </p:cNvSpPr>
          <p:nvPr>
            <p:ph type="dt" sz="half" idx="10"/>
          </p:nvPr>
        </p:nvSpPr>
        <p:spPr/>
        <p:txBody>
          <a:bodyPr/>
          <a:lstStyle/>
          <a:p>
            <a:fld id="{DFF7ADFB-3BB2-420B-9B69-F7402F24D083}" type="datetimeFigureOut">
              <a:rPr lang="uk-UA" smtClean="0"/>
              <a:t>07.02.2024</a:t>
            </a:fld>
            <a:endParaRPr lang="uk-UA"/>
          </a:p>
        </p:txBody>
      </p:sp>
      <p:sp>
        <p:nvSpPr>
          <p:cNvPr id="5" name="Місце для нижнього колонтитула 4">
            <a:extLst>
              <a:ext uri="{FF2B5EF4-FFF2-40B4-BE49-F238E27FC236}">
                <a16:creationId xmlns:a16="http://schemas.microsoft.com/office/drawing/2014/main" id="{EDB66C62-C0F4-457F-A96E-2A09A9DE577A}"/>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9A935F4D-0BB4-4FAE-9C1C-305FE194C4ED}"/>
              </a:ext>
            </a:extLst>
          </p:cNvPr>
          <p:cNvSpPr>
            <a:spLocks noGrp="1"/>
          </p:cNvSpPr>
          <p:nvPr>
            <p:ph type="sldNum" sz="quarter" idx="12"/>
          </p:nvPr>
        </p:nvSpPr>
        <p:spPr/>
        <p:txBody>
          <a:bodyPr/>
          <a:lstStyle/>
          <a:p>
            <a:fld id="{94D0C42E-B875-495B-97EB-52DB233DF55C}" type="slidenum">
              <a:rPr lang="uk-UA" smtClean="0"/>
              <a:t>‹№›</a:t>
            </a:fld>
            <a:endParaRPr lang="uk-UA"/>
          </a:p>
        </p:txBody>
      </p:sp>
    </p:spTree>
    <p:extLst>
      <p:ext uri="{BB962C8B-B14F-4D97-AF65-F5344CB8AC3E}">
        <p14:creationId xmlns:p14="http://schemas.microsoft.com/office/powerpoint/2010/main" val="3160087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Назва розділу">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6207C18-F964-4CC6-9F28-C8629DEF3AEE}"/>
              </a:ext>
            </a:extLst>
          </p:cNvPr>
          <p:cNvSpPr>
            <a:spLocks noGrp="1"/>
          </p:cNvSpPr>
          <p:nvPr>
            <p:ph type="title"/>
          </p:nvPr>
        </p:nvSpPr>
        <p:spPr>
          <a:xfrm>
            <a:off x="831850" y="1709738"/>
            <a:ext cx="10515600" cy="2852737"/>
          </a:xfrm>
        </p:spPr>
        <p:txBody>
          <a:bodyPr anchor="b"/>
          <a:lstStyle>
            <a:lvl1pPr>
              <a:defRPr sz="6000"/>
            </a:lvl1p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AC8EBD76-9D00-40AB-96A2-37DAF0E594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a:t>Відредагуйте стиль зразка тексту</a:t>
            </a:r>
          </a:p>
        </p:txBody>
      </p:sp>
      <p:sp>
        <p:nvSpPr>
          <p:cNvPr id="4" name="Місце для дати 3">
            <a:extLst>
              <a:ext uri="{FF2B5EF4-FFF2-40B4-BE49-F238E27FC236}">
                <a16:creationId xmlns:a16="http://schemas.microsoft.com/office/drawing/2014/main" id="{5DF1E5CB-E725-4D76-8AAD-327666082BAC}"/>
              </a:ext>
            </a:extLst>
          </p:cNvPr>
          <p:cNvSpPr>
            <a:spLocks noGrp="1"/>
          </p:cNvSpPr>
          <p:nvPr>
            <p:ph type="dt" sz="half" idx="10"/>
          </p:nvPr>
        </p:nvSpPr>
        <p:spPr/>
        <p:txBody>
          <a:bodyPr/>
          <a:lstStyle/>
          <a:p>
            <a:fld id="{DFF7ADFB-3BB2-420B-9B69-F7402F24D083}" type="datetimeFigureOut">
              <a:rPr lang="uk-UA" smtClean="0"/>
              <a:t>07.02.2024</a:t>
            </a:fld>
            <a:endParaRPr lang="uk-UA"/>
          </a:p>
        </p:txBody>
      </p:sp>
      <p:sp>
        <p:nvSpPr>
          <p:cNvPr id="5" name="Місце для нижнього колонтитула 4">
            <a:extLst>
              <a:ext uri="{FF2B5EF4-FFF2-40B4-BE49-F238E27FC236}">
                <a16:creationId xmlns:a16="http://schemas.microsoft.com/office/drawing/2014/main" id="{BBEF7A0C-1485-4EB7-A174-A0296B5A30D3}"/>
              </a:ext>
            </a:extLst>
          </p:cNvPr>
          <p:cNvSpPr>
            <a:spLocks noGrp="1"/>
          </p:cNvSpPr>
          <p:nvPr>
            <p:ph type="ftr" sz="quarter" idx="11"/>
          </p:nvPr>
        </p:nvSpPr>
        <p:spPr/>
        <p:txBody>
          <a:bodyPr/>
          <a:lstStyle/>
          <a:p>
            <a:endParaRPr lang="uk-UA"/>
          </a:p>
        </p:txBody>
      </p:sp>
      <p:sp>
        <p:nvSpPr>
          <p:cNvPr id="6" name="Місце для номера слайда 5">
            <a:extLst>
              <a:ext uri="{FF2B5EF4-FFF2-40B4-BE49-F238E27FC236}">
                <a16:creationId xmlns:a16="http://schemas.microsoft.com/office/drawing/2014/main" id="{DF98F413-E6F3-45AD-80F0-761B7B817C26}"/>
              </a:ext>
            </a:extLst>
          </p:cNvPr>
          <p:cNvSpPr>
            <a:spLocks noGrp="1"/>
          </p:cNvSpPr>
          <p:nvPr>
            <p:ph type="sldNum" sz="quarter" idx="12"/>
          </p:nvPr>
        </p:nvSpPr>
        <p:spPr/>
        <p:txBody>
          <a:bodyPr/>
          <a:lstStyle/>
          <a:p>
            <a:fld id="{94D0C42E-B875-495B-97EB-52DB233DF55C}" type="slidenum">
              <a:rPr lang="uk-UA" smtClean="0"/>
              <a:t>‹№›</a:t>
            </a:fld>
            <a:endParaRPr lang="uk-UA"/>
          </a:p>
        </p:txBody>
      </p:sp>
    </p:spTree>
    <p:extLst>
      <p:ext uri="{BB962C8B-B14F-4D97-AF65-F5344CB8AC3E}">
        <p14:creationId xmlns:p14="http://schemas.microsoft.com/office/powerpoint/2010/main" val="1550671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769AFBF-5F5F-46E2-8BCF-7D6AC1DC1C2D}"/>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9D52020D-AC83-4A23-8712-6C375C05CC8A}"/>
              </a:ext>
            </a:extLst>
          </p:cNvPr>
          <p:cNvSpPr>
            <a:spLocks noGrp="1"/>
          </p:cNvSpPr>
          <p:nvPr>
            <p:ph sz="half" idx="1"/>
          </p:nvPr>
        </p:nvSpPr>
        <p:spPr>
          <a:xfrm>
            <a:off x="838200" y="1825625"/>
            <a:ext cx="5181600" cy="4351338"/>
          </a:xfrm>
        </p:spPr>
        <p:txBody>
          <a:bodyPr/>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вмісту 3">
            <a:extLst>
              <a:ext uri="{FF2B5EF4-FFF2-40B4-BE49-F238E27FC236}">
                <a16:creationId xmlns:a16="http://schemas.microsoft.com/office/drawing/2014/main" id="{A92D7A12-7821-401C-B0CF-2B92BC3A489A}"/>
              </a:ext>
            </a:extLst>
          </p:cNvPr>
          <p:cNvSpPr>
            <a:spLocks noGrp="1"/>
          </p:cNvSpPr>
          <p:nvPr>
            <p:ph sz="half" idx="2"/>
          </p:nvPr>
        </p:nvSpPr>
        <p:spPr>
          <a:xfrm>
            <a:off x="6172200" y="1825625"/>
            <a:ext cx="5181600" cy="4351338"/>
          </a:xfrm>
        </p:spPr>
        <p:txBody>
          <a:bodyPr/>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дати 4">
            <a:extLst>
              <a:ext uri="{FF2B5EF4-FFF2-40B4-BE49-F238E27FC236}">
                <a16:creationId xmlns:a16="http://schemas.microsoft.com/office/drawing/2014/main" id="{81E66460-4A4F-4A1F-B676-C286F8D8C24B}"/>
              </a:ext>
            </a:extLst>
          </p:cNvPr>
          <p:cNvSpPr>
            <a:spLocks noGrp="1"/>
          </p:cNvSpPr>
          <p:nvPr>
            <p:ph type="dt" sz="half" idx="10"/>
          </p:nvPr>
        </p:nvSpPr>
        <p:spPr/>
        <p:txBody>
          <a:bodyPr/>
          <a:lstStyle/>
          <a:p>
            <a:fld id="{DFF7ADFB-3BB2-420B-9B69-F7402F24D083}" type="datetimeFigureOut">
              <a:rPr lang="uk-UA" smtClean="0"/>
              <a:t>07.02.2024</a:t>
            </a:fld>
            <a:endParaRPr lang="uk-UA"/>
          </a:p>
        </p:txBody>
      </p:sp>
      <p:sp>
        <p:nvSpPr>
          <p:cNvPr id="6" name="Місце для нижнього колонтитула 5">
            <a:extLst>
              <a:ext uri="{FF2B5EF4-FFF2-40B4-BE49-F238E27FC236}">
                <a16:creationId xmlns:a16="http://schemas.microsoft.com/office/drawing/2014/main" id="{EAA0BAF6-2989-4100-A9C0-1239244C4560}"/>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D48973E2-40C9-4055-BA5C-DE5A36116748}"/>
              </a:ext>
            </a:extLst>
          </p:cNvPr>
          <p:cNvSpPr>
            <a:spLocks noGrp="1"/>
          </p:cNvSpPr>
          <p:nvPr>
            <p:ph type="sldNum" sz="quarter" idx="12"/>
          </p:nvPr>
        </p:nvSpPr>
        <p:spPr/>
        <p:txBody>
          <a:bodyPr/>
          <a:lstStyle/>
          <a:p>
            <a:fld id="{94D0C42E-B875-495B-97EB-52DB233DF55C}" type="slidenum">
              <a:rPr lang="uk-UA" smtClean="0"/>
              <a:t>‹№›</a:t>
            </a:fld>
            <a:endParaRPr lang="uk-UA"/>
          </a:p>
        </p:txBody>
      </p:sp>
    </p:spTree>
    <p:extLst>
      <p:ext uri="{BB962C8B-B14F-4D97-AF65-F5344CB8AC3E}">
        <p14:creationId xmlns:p14="http://schemas.microsoft.com/office/powerpoint/2010/main" val="159748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8938082-85BC-485B-A344-DD94FD4E1741}"/>
              </a:ext>
            </a:extLst>
          </p:cNvPr>
          <p:cNvSpPr>
            <a:spLocks noGrp="1"/>
          </p:cNvSpPr>
          <p:nvPr>
            <p:ph type="title"/>
          </p:nvPr>
        </p:nvSpPr>
        <p:spPr>
          <a:xfrm>
            <a:off x="839788" y="365125"/>
            <a:ext cx="10515600" cy="1325563"/>
          </a:xfrm>
        </p:spPr>
        <p:txBody>
          <a:body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48D0FEA1-1A3E-4FBA-A472-56036F003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Відредагуйте стиль зразка тексту</a:t>
            </a:r>
          </a:p>
        </p:txBody>
      </p:sp>
      <p:sp>
        <p:nvSpPr>
          <p:cNvPr id="4" name="Місце для вмісту 3">
            <a:extLst>
              <a:ext uri="{FF2B5EF4-FFF2-40B4-BE49-F238E27FC236}">
                <a16:creationId xmlns:a16="http://schemas.microsoft.com/office/drawing/2014/main" id="{0A283050-4149-458D-8D23-0C42EAC95DF2}"/>
              </a:ext>
            </a:extLst>
          </p:cNvPr>
          <p:cNvSpPr>
            <a:spLocks noGrp="1"/>
          </p:cNvSpPr>
          <p:nvPr>
            <p:ph sz="half" idx="2"/>
          </p:nvPr>
        </p:nvSpPr>
        <p:spPr>
          <a:xfrm>
            <a:off x="839788" y="2505075"/>
            <a:ext cx="5157787" cy="3684588"/>
          </a:xfrm>
        </p:spPr>
        <p:txBody>
          <a:bodyPr/>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тексту 4">
            <a:extLst>
              <a:ext uri="{FF2B5EF4-FFF2-40B4-BE49-F238E27FC236}">
                <a16:creationId xmlns:a16="http://schemas.microsoft.com/office/drawing/2014/main" id="{15E98EA1-EDD7-4765-81AF-BF158017CA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Відредагуйте стиль зразка тексту</a:t>
            </a:r>
          </a:p>
        </p:txBody>
      </p:sp>
      <p:sp>
        <p:nvSpPr>
          <p:cNvPr id="6" name="Місце для вмісту 5">
            <a:extLst>
              <a:ext uri="{FF2B5EF4-FFF2-40B4-BE49-F238E27FC236}">
                <a16:creationId xmlns:a16="http://schemas.microsoft.com/office/drawing/2014/main" id="{7B869F39-F585-44A8-97ED-FD8F75AADF9F}"/>
              </a:ext>
            </a:extLst>
          </p:cNvPr>
          <p:cNvSpPr>
            <a:spLocks noGrp="1"/>
          </p:cNvSpPr>
          <p:nvPr>
            <p:ph sz="quarter" idx="4"/>
          </p:nvPr>
        </p:nvSpPr>
        <p:spPr>
          <a:xfrm>
            <a:off x="6172200" y="2505075"/>
            <a:ext cx="5183188" cy="3684588"/>
          </a:xfrm>
        </p:spPr>
        <p:txBody>
          <a:bodyPr/>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7" name="Місце для дати 6">
            <a:extLst>
              <a:ext uri="{FF2B5EF4-FFF2-40B4-BE49-F238E27FC236}">
                <a16:creationId xmlns:a16="http://schemas.microsoft.com/office/drawing/2014/main" id="{90CB5A87-BC32-4C0E-AF55-DDB3AFB8EFCF}"/>
              </a:ext>
            </a:extLst>
          </p:cNvPr>
          <p:cNvSpPr>
            <a:spLocks noGrp="1"/>
          </p:cNvSpPr>
          <p:nvPr>
            <p:ph type="dt" sz="half" idx="10"/>
          </p:nvPr>
        </p:nvSpPr>
        <p:spPr/>
        <p:txBody>
          <a:bodyPr/>
          <a:lstStyle/>
          <a:p>
            <a:fld id="{DFF7ADFB-3BB2-420B-9B69-F7402F24D083}" type="datetimeFigureOut">
              <a:rPr lang="uk-UA" smtClean="0"/>
              <a:t>07.02.2024</a:t>
            </a:fld>
            <a:endParaRPr lang="uk-UA"/>
          </a:p>
        </p:txBody>
      </p:sp>
      <p:sp>
        <p:nvSpPr>
          <p:cNvPr id="8" name="Місце для нижнього колонтитула 7">
            <a:extLst>
              <a:ext uri="{FF2B5EF4-FFF2-40B4-BE49-F238E27FC236}">
                <a16:creationId xmlns:a16="http://schemas.microsoft.com/office/drawing/2014/main" id="{979E43AA-BC5E-460F-A144-FBEEA8A9EE60}"/>
              </a:ext>
            </a:extLst>
          </p:cNvPr>
          <p:cNvSpPr>
            <a:spLocks noGrp="1"/>
          </p:cNvSpPr>
          <p:nvPr>
            <p:ph type="ftr" sz="quarter" idx="11"/>
          </p:nvPr>
        </p:nvSpPr>
        <p:spPr/>
        <p:txBody>
          <a:bodyPr/>
          <a:lstStyle/>
          <a:p>
            <a:endParaRPr lang="uk-UA"/>
          </a:p>
        </p:txBody>
      </p:sp>
      <p:sp>
        <p:nvSpPr>
          <p:cNvPr id="9" name="Місце для номера слайда 8">
            <a:extLst>
              <a:ext uri="{FF2B5EF4-FFF2-40B4-BE49-F238E27FC236}">
                <a16:creationId xmlns:a16="http://schemas.microsoft.com/office/drawing/2014/main" id="{3881CAD1-7EAC-4223-B874-EF49F8FB188B}"/>
              </a:ext>
            </a:extLst>
          </p:cNvPr>
          <p:cNvSpPr>
            <a:spLocks noGrp="1"/>
          </p:cNvSpPr>
          <p:nvPr>
            <p:ph type="sldNum" sz="quarter" idx="12"/>
          </p:nvPr>
        </p:nvSpPr>
        <p:spPr/>
        <p:txBody>
          <a:bodyPr/>
          <a:lstStyle/>
          <a:p>
            <a:fld id="{94D0C42E-B875-495B-97EB-52DB233DF55C}" type="slidenum">
              <a:rPr lang="uk-UA" smtClean="0"/>
              <a:t>‹№›</a:t>
            </a:fld>
            <a:endParaRPr lang="uk-UA"/>
          </a:p>
        </p:txBody>
      </p:sp>
    </p:spTree>
    <p:extLst>
      <p:ext uri="{BB962C8B-B14F-4D97-AF65-F5344CB8AC3E}">
        <p14:creationId xmlns:p14="http://schemas.microsoft.com/office/powerpoint/2010/main" val="4024782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643E7FD-75E0-4B3C-BE0F-400529FA3A8A}"/>
              </a:ext>
            </a:extLst>
          </p:cNvPr>
          <p:cNvSpPr>
            <a:spLocks noGrp="1"/>
          </p:cNvSpPr>
          <p:nvPr>
            <p:ph type="title"/>
          </p:nvPr>
        </p:nvSpPr>
        <p:spPr/>
        <p:txBody>
          <a:bodyPr/>
          <a:lstStyle/>
          <a:p>
            <a:r>
              <a:rPr lang="uk-UA"/>
              <a:t>Клацніть, щоб редагувати стиль зразка заголовка</a:t>
            </a:r>
          </a:p>
        </p:txBody>
      </p:sp>
      <p:sp>
        <p:nvSpPr>
          <p:cNvPr id="3" name="Місце для дати 2">
            <a:extLst>
              <a:ext uri="{FF2B5EF4-FFF2-40B4-BE49-F238E27FC236}">
                <a16:creationId xmlns:a16="http://schemas.microsoft.com/office/drawing/2014/main" id="{FA3B6AD3-7DD3-4A42-8E0B-B266525776D6}"/>
              </a:ext>
            </a:extLst>
          </p:cNvPr>
          <p:cNvSpPr>
            <a:spLocks noGrp="1"/>
          </p:cNvSpPr>
          <p:nvPr>
            <p:ph type="dt" sz="half" idx="10"/>
          </p:nvPr>
        </p:nvSpPr>
        <p:spPr/>
        <p:txBody>
          <a:bodyPr/>
          <a:lstStyle/>
          <a:p>
            <a:fld id="{DFF7ADFB-3BB2-420B-9B69-F7402F24D083}" type="datetimeFigureOut">
              <a:rPr lang="uk-UA" smtClean="0"/>
              <a:t>07.02.2024</a:t>
            </a:fld>
            <a:endParaRPr lang="uk-UA"/>
          </a:p>
        </p:txBody>
      </p:sp>
      <p:sp>
        <p:nvSpPr>
          <p:cNvPr id="4" name="Місце для нижнього колонтитула 3">
            <a:extLst>
              <a:ext uri="{FF2B5EF4-FFF2-40B4-BE49-F238E27FC236}">
                <a16:creationId xmlns:a16="http://schemas.microsoft.com/office/drawing/2014/main" id="{84B0D08A-EB05-4799-8CD5-F9006EB5B0CA}"/>
              </a:ext>
            </a:extLst>
          </p:cNvPr>
          <p:cNvSpPr>
            <a:spLocks noGrp="1"/>
          </p:cNvSpPr>
          <p:nvPr>
            <p:ph type="ftr" sz="quarter" idx="11"/>
          </p:nvPr>
        </p:nvSpPr>
        <p:spPr/>
        <p:txBody>
          <a:bodyPr/>
          <a:lstStyle/>
          <a:p>
            <a:endParaRPr lang="uk-UA"/>
          </a:p>
        </p:txBody>
      </p:sp>
      <p:sp>
        <p:nvSpPr>
          <p:cNvPr id="5" name="Місце для номера слайда 4">
            <a:extLst>
              <a:ext uri="{FF2B5EF4-FFF2-40B4-BE49-F238E27FC236}">
                <a16:creationId xmlns:a16="http://schemas.microsoft.com/office/drawing/2014/main" id="{5F226CB6-0685-485F-A235-848CD3CFB012}"/>
              </a:ext>
            </a:extLst>
          </p:cNvPr>
          <p:cNvSpPr>
            <a:spLocks noGrp="1"/>
          </p:cNvSpPr>
          <p:nvPr>
            <p:ph type="sldNum" sz="quarter" idx="12"/>
          </p:nvPr>
        </p:nvSpPr>
        <p:spPr/>
        <p:txBody>
          <a:bodyPr/>
          <a:lstStyle/>
          <a:p>
            <a:fld id="{94D0C42E-B875-495B-97EB-52DB233DF55C}" type="slidenum">
              <a:rPr lang="uk-UA" smtClean="0"/>
              <a:t>‹№›</a:t>
            </a:fld>
            <a:endParaRPr lang="uk-UA"/>
          </a:p>
        </p:txBody>
      </p:sp>
    </p:spTree>
    <p:extLst>
      <p:ext uri="{BB962C8B-B14F-4D97-AF65-F5344CB8AC3E}">
        <p14:creationId xmlns:p14="http://schemas.microsoft.com/office/powerpoint/2010/main" val="1681993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a:extLst>
              <a:ext uri="{FF2B5EF4-FFF2-40B4-BE49-F238E27FC236}">
                <a16:creationId xmlns:a16="http://schemas.microsoft.com/office/drawing/2014/main" id="{73C7A406-CE09-4A91-9E94-19C81BB17E34}"/>
              </a:ext>
            </a:extLst>
          </p:cNvPr>
          <p:cNvSpPr>
            <a:spLocks noGrp="1"/>
          </p:cNvSpPr>
          <p:nvPr>
            <p:ph type="dt" sz="half" idx="10"/>
          </p:nvPr>
        </p:nvSpPr>
        <p:spPr/>
        <p:txBody>
          <a:bodyPr/>
          <a:lstStyle/>
          <a:p>
            <a:fld id="{DFF7ADFB-3BB2-420B-9B69-F7402F24D083}" type="datetimeFigureOut">
              <a:rPr lang="uk-UA" smtClean="0"/>
              <a:t>07.02.2024</a:t>
            </a:fld>
            <a:endParaRPr lang="uk-UA"/>
          </a:p>
        </p:txBody>
      </p:sp>
      <p:sp>
        <p:nvSpPr>
          <p:cNvPr id="3" name="Місце для нижнього колонтитула 2">
            <a:extLst>
              <a:ext uri="{FF2B5EF4-FFF2-40B4-BE49-F238E27FC236}">
                <a16:creationId xmlns:a16="http://schemas.microsoft.com/office/drawing/2014/main" id="{42B9DEB0-4E57-4E7F-B257-2CA311F5D709}"/>
              </a:ext>
            </a:extLst>
          </p:cNvPr>
          <p:cNvSpPr>
            <a:spLocks noGrp="1"/>
          </p:cNvSpPr>
          <p:nvPr>
            <p:ph type="ftr" sz="quarter" idx="11"/>
          </p:nvPr>
        </p:nvSpPr>
        <p:spPr/>
        <p:txBody>
          <a:bodyPr/>
          <a:lstStyle/>
          <a:p>
            <a:endParaRPr lang="uk-UA"/>
          </a:p>
        </p:txBody>
      </p:sp>
      <p:sp>
        <p:nvSpPr>
          <p:cNvPr id="4" name="Місце для номера слайда 3">
            <a:extLst>
              <a:ext uri="{FF2B5EF4-FFF2-40B4-BE49-F238E27FC236}">
                <a16:creationId xmlns:a16="http://schemas.microsoft.com/office/drawing/2014/main" id="{97850547-4F90-42C1-95EA-9D9F3759B789}"/>
              </a:ext>
            </a:extLst>
          </p:cNvPr>
          <p:cNvSpPr>
            <a:spLocks noGrp="1"/>
          </p:cNvSpPr>
          <p:nvPr>
            <p:ph type="sldNum" sz="quarter" idx="12"/>
          </p:nvPr>
        </p:nvSpPr>
        <p:spPr/>
        <p:txBody>
          <a:bodyPr/>
          <a:lstStyle/>
          <a:p>
            <a:fld id="{94D0C42E-B875-495B-97EB-52DB233DF55C}" type="slidenum">
              <a:rPr lang="uk-UA" smtClean="0"/>
              <a:t>‹№›</a:t>
            </a:fld>
            <a:endParaRPr lang="uk-UA"/>
          </a:p>
        </p:txBody>
      </p:sp>
    </p:spTree>
    <p:extLst>
      <p:ext uri="{BB962C8B-B14F-4D97-AF65-F5344CB8AC3E}">
        <p14:creationId xmlns:p14="http://schemas.microsoft.com/office/powerpoint/2010/main" val="1595139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 підпис">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526B708-F8A3-4B39-BB54-8024671404FE}"/>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p>
        </p:txBody>
      </p:sp>
      <p:sp>
        <p:nvSpPr>
          <p:cNvPr id="3" name="Місце для вмісту 2">
            <a:extLst>
              <a:ext uri="{FF2B5EF4-FFF2-40B4-BE49-F238E27FC236}">
                <a16:creationId xmlns:a16="http://schemas.microsoft.com/office/drawing/2014/main" id="{BA819EE8-F237-4401-8006-3311B741FD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тексту 3">
            <a:extLst>
              <a:ext uri="{FF2B5EF4-FFF2-40B4-BE49-F238E27FC236}">
                <a16:creationId xmlns:a16="http://schemas.microsoft.com/office/drawing/2014/main" id="{3ABD605B-20A0-4C75-8FEA-73B49642B4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Відредагуйте стиль зразка тексту</a:t>
            </a:r>
          </a:p>
        </p:txBody>
      </p:sp>
      <p:sp>
        <p:nvSpPr>
          <p:cNvPr id="5" name="Місце для дати 4">
            <a:extLst>
              <a:ext uri="{FF2B5EF4-FFF2-40B4-BE49-F238E27FC236}">
                <a16:creationId xmlns:a16="http://schemas.microsoft.com/office/drawing/2014/main" id="{199A3FEA-CC7C-4B97-A146-6826015C6100}"/>
              </a:ext>
            </a:extLst>
          </p:cNvPr>
          <p:cNvSpPr>
            <a:spLocks noGrp="1"/>
          </p:cNvSpPr>
          <p:nvPr>
            <p:ph type="dt" sz="half" idx="10"/>
          </p:nvPr>
        </p:nvSpPr>
        <p:spPr/>
        <p:txBody>
          <a:bodyPr/>
          <a:lstStyle/>
          <a:p>
            <a:fld id="{DFF7ADFB-3BB2-420B-9B69-F7402F24D083}" type="datetimeFigureOut">
              <a:rPr lang="uk-UA" smtClean="0"/>
              <a:t>07.02.2024</a:t>
            </a:fld>
            <a:endParaRPr lang="uk-UA"/>
          </a:p>
        </p:txBody>
      </p:sp>
      <p:sp>
        <p:nvSpPr>
          <p:cNvPr id="6" name="Місце для нижнього колонтитула 5">
            <a:extLst>
              <a:ext uri="{FF2B5EF4-FFF2-40B4-BE49-F238E27FC236}">
                <a16:creationId xmlns:a16="http://schemas.microsoft.com/office/drawing/2014/main" id="{E951606A-9DE4-4496-8355-EE8150DD54D9}"/>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FD451650-0C8D-40FE-96EE-7DADF837D86A}"/>
              </a:ext>
            </a:extLst>
          </p:cNvPr>
          <p:cNvSpPr>
            <a:spLocks noGrp="1"/>
          </p:cNvSpPr>
          <p:nvPr>
            <p:ph type="sldNum" sz="quarter" idx="12"/>
          </p:nvPr>
        </p:nvSpPr>
        <p:spPr/>
        <p:txBody>
          <a:bodyPr/>
          <a:lstStyle/>
          <a:p>
            <a:fld id="{94D0C42E-B875-495B-97EB-52DB233DF55C}" type="slidenum">
              <a:rPr lang="uk-UA" smtClean="0"/>
              <a:t>‹№›</a:t>
            </a:fld>
            <a:endParaRPr lang="uk-UA"/>
          </a:p>
        </p:txBody>
      </p:sp>
    </p:spTree>
    <p:extLst>
      <p:ext uri="{BB962C8B-B14F-4D97-AF65-F5344CB8AC3E}">
        <p14:creationId xmlns:p14="http://schemas.microsoft.com/office/powerpoint/2010/main" val="1210685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і підпис">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4188856-DF90-4815-AF23-A28E6BD774C1}"/>
              </a:ext>
            </a:extLst>
          </p:cNvPr>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p>
        </p:txBody>
      </p:sp>
      <p:sp>
        <p:nvSpPr>
          <p:cNvPr id="3" name="Місце для зображення 2">
            <a:extLst>
              <a:ext uri="{FF2B5EF4-FFF2-40B4-BE49-F238E27FC236}">
                <a16:creationId xmlns:a16="http://schemas.microsoft.com/office/drawing/2014/main" id="{905D25C7-AB7C-48B8-9247-DD55C6408D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uk-UA"/>
          </a:p>
        </p:txBody>
      </p:sp>
      <p:sp>
        <p:nvSpPr>
          <p:cNvPr id="4" name="Місце для тексту 3">
            <a:extLst>
              <a:ext uri="{FF2B5EF4-FFF2-40B4-BE49-F238E27FC236}">
                <a16:creationId xmlns:a16="http://schemas.microsoft.com/office/drawing/2014/main" id="{E7897830-9BAB-450D-8D37-466F3C65F2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Відредагуйте стиль зразка тексту</a:t>
            </a:r>
          </a:p>
        </p:txBody>
      </p:sp>
      <p:sp>
        <p:nvSpPr>
          <p:cNvPr id="5" name="Місце для дати 4">
            <a:extLst>
              <a:ext uri="{FF2B5EF4-FFF2-40B4-BE49-F238E27FC236}">
                <a16:creationId xmlns:a16="http://schemas.microsoft.com/office/drawing/2014/main" id="{E536C10B-CB9E-4EC4-85C8-90A0F8F7BBCF}"/>
              </a:ext>
            </a:extLst>
          </p:cNvPr>
          <p:cNvSpPr>
            <a:spLocks noGrp="1"/>
          </p:cNvSpPr>
          <p:nvPr>
            <p:ph type="dt" sz="half" idx="10"/>
          </p:nvPr>
        </p:nvSpPr>
        <p:spPr/>
        <p:txBody>
          <a:bodyPr/>
          <a:lstStyle/>
          <a:p>
            <a:fld id="{DFF7ADFB-3BB2-420B-9B69-F7402F24D083}" type="datetimeFigureOut">
              <a:rPr lang="uk-UA" smtClean="0"/>
              <a:t>07.02.2024</a:t>
            </a:fld>
            <a:endParaRPr lang="uk-UA"/>
          </a:p>
        </p:txBody>
      </p:sp>
      <p:sp>
        <p:nvSpPr>
          <p:cNvPr id="6" name="Місце для нижнього колонтитула 5">
            <a:extLst>
              <a:ext uri="{FF2B5EF4-FFF2-40B4-BE49-F238E27FC236}">
                <a16:creationId xmlns:a16="http://schemas.microsoft.com/office/drawing/2014/main" id="{22E63F64-240B-4EED-B394-2B44F9A21DA8}"/>
              </a:ext>
            </a:extLst>
          </p:cNvPr>
          <p:cNvSpPr>
            <a:spLocks noGrp="1"/>
          </p:cNvSpPr>
          <p:nvPr>
            <p:ph type="ftr" sz="quarter" idx="11"/>
          </p:nvPr>
        </p:nvSpPr>
        <p:spPr/>
        <p:txBody>
          <a:bodyPr/>
          <a:lstStyle/>
          <a:p>
            <a:endParaRPr lang="uk-UA"/>
          </a:p>
        </p:txBody>
      </p:sp>
      <p:sp>
        <p:nvSpPr>
          <p:cNvPr id="7" name="Місце для номера слайда 6">
            <a:extLst>
              <a:ext uri="{FF2B5EF4-FFF2-40B4-BE49-F238E27FC236}">
                <a16:creationId xmlns:a16="http://schemas.microsoft.com/office/drawing/2014/main" id="{53A2148B-9724-4A85-B3C4-78CEECB07571}"/>
              </a:ext>
            </a:extLst>
          </p:cNvPr>
          <p:cNvSpPr>
            <a:spLocks noGrp="1"/>
          </p:cNvSpPr>
          <p:nvPr>
            <p:ph type="sldNum" sz="quarter" idx="12"/>
          </p:nvPr>
        </p:nvSpPr>
        <p:spPr/>
        <p:txBody>
          <a:bodyPr/>
          <a:lstStyle/>
          <a:p>
            <a:fld id="{94D0C42E-B875-495B-97EB-52DB233DF55C}" type="slidenum">
              <a:rPr lang="uk-UA" smtClean="0"/>
              <a:t>‹№›</a:t>
            </a:fld>
            <a:endParaRPr lang="uk-UA"/>
          </a:p>
        </p:txBody>
      </p:sp>
    </p:spTree>
    <p:extLst>
      <p:ext uri="{BB962C8B-B14F-4D97-AF65-F5344CB8AC3E}">
        <p14:creationId xmlns:p14="http://schemas.microsoft.com/office/powerpoint/2010/main" val="2901858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заголовка 1">
            <a:extLst>
              <a:ext uri="{FF2B5EF4-FFF2-40B4-BE49-F238E27FC236}">
                <a16:creationId xmlns:a16="http://schemas.microsoft.com/office/drawing/2014/main" id="{D19161B0-8760-480A-AB63-DF2256234C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uk-UA"/>
              <a:t>Клацніть, щоб редагувати стиль зразка заголовка</a:t>
            </a:r>
          </a:p>
        </p:txBody>
      </p:sp>
      <p:sp>
        <p:nvSpPr>
          <p:cNvPr id="3" name="Місце для тексту 2">
            <a:extLst>
              <a:ext uri="{FF2B5EF4-FFF2-40B4-BE49-F238E27FC236}">
                <a16:creationId xmlns:a16="http://schemas.microsoft.com/office/drawing/2014/main" id="{E1D9CC69-82E5-4057-9FED-324B1F4479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uk-UA"/>
              <a:t>Відредагуйте стиль зразка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8CA68955-219B-4D5D-92AB-C3A2BF49C1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F7ADFB-3BB2-420B-9B69-F7402F24D083}" type="datetimeFigureOut">
              <a:rPr lang="uk-UA" smtClean="0"/>
              <a:t>07.02.2024</a:t>
            </a:fld>
            <a:endParaRPr lang="uk-UA"/>
          </a:p>
        </p:txBody>
      </p:sp>
      <p:sp>
        <p:nvSpPr>
          <p:cNvPr id="5" name="Місце для нижнього колонтитула 4">
            <a:extLst>
              <a:ext uri="{FF2B5EF4-FFF2-40B4-BE49-F238E27FC236}">
                <a16:creationId xmlns:a16="http://schemas.microsoft.com/office/drawing/2014/main" id="{1EE67658-BB52-4EAC-8CFA-6FC61BB127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Місце для номера слайда 5">
            <a:extLst>
              <a:ext uri="{FF2B5EF4-FFF2-40B4-BE49-F238E27FC236}">
                <a16:creationId xmlns:a16="http://schemas.microsoft.com/office/drawing/2014/main" id="{989437E0-6D54-4ECA-A595-486E487A82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D0C42E-B875-495B-97EB-52DB233DF55C}" type="slidenum">
              <a:rPr lang="uk-UA" smtClean="0"/>
              <a:t>‹№›</a:t>
            </a:fld>
            <a:endParaRPr lang="uk-UA"/>
          </a:p>
        </p:txBody>
      </p:sp>
    </p:spTree>
    <p:extLst>
      <p:ext uri="{BB962C8B-B14F-4D97-AF65-F5344CB8AC3E}">
        <p14:creationId xmlns:p14="http://schemas.microsoft.com/office/powerpoint/2010/main" val="635306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hyperlink" Target="https://genezum.org/library/formuvannya-osnov-zdorovogo-sposobu-jyttya-u-ditey-doshkilnogo-viku-zasobamy-igrovyh-tehnologiy"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031BA21C-BFC5-482B-AB0E-0C0E2F56C27D}"/>
              </a:ext>
            </a:extLst>
          </p:cNvPr>
          <p:cNvPicPr>
            <a:picLocks noChangeAspect="1"/>
          </p:cNvPicPr>
          <p:nvPr/>
        </p:nvPicPr>
        <p:blipFill>
          <a:blip r:embed="rId2"/>
          <a:stretch>
            <a:fillRect/>
          </a:stretch>
        </p:blipFill>
        <p:spPr>
          <a:xfrm>
            <a:off x="860079" y="2479553"/>
            <a:ext cx="9808318" cy="1778575"/>
          </a:xfrm>
          <a:prstGeom prst="rect">
            <a:avLst/>
          </a:prstGeom>
          <a:solidFill>
            <a:schemeClr val="accent6">
              <a:lumMod val="40000"/>
              <a:lumOff val="60000"/>
            </a:schemeClr>
          </a:solidFill>
          <a:ln>
            <a:solidFill>
              <a:srgbClr val="006600"/>
            </a:solidFill>
          </a:ln>
          <a:effectLst>
            <a:glow rad="228600">
              <a:schemeClr val="accent6">
                <a:satMod val="175000"/>
                <a:alpha val="40000"/>
              </a:schemeClr>
            </a:glow>
          </a:effectLst>
        </p:spPr>
      </p:pic>
      <p:pic>
        <p:nvPicPr>
          <p:cNvPr id="5" name="Рисунок 4">
            <a:extLst>
              <a:ext uri="{FF2B5EF4-FFF2-40B4-BE49-F238E27FC236}">
                <a16:creationId xmlns:a16="http://schemas.microsoft.com/office/drawing/2014/main" id="{B580A54D-CCC5-4D27-BD7A-8ADA8BBBE50A}"/>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112718" y="262075"/>
            <a:ext cx="7303040" cy="5820578"/>
          </a:xfrm>
          <a:prstGeom prst="rect">
            <a:avLst/>
          </a:prstGeom>
          <a:ln>
            <a:solidFill>
              <a:srgbClr val="006600"/>
            </a:solidFill>
          </a:ln>
        </p:spPr>
      </p:pic>
      <p:pic>
        <p:nvPicPr>
          <p:cNvPr id="6" name="Рисунок 5">
            <a:extLst>
              <a:ext uri="{FF2B5EF4-FFF2-40B4-BE49-F238E27FC236}">
                <a16:creationId xmlns:a16="http://schemas.microsoft.com/office/drawing/2014/main" id="{DF8DCB29-1B97-4A28-B011-170BA7531AD3}"/>
              </a:ext>
            </a:extLst>
          </p:cNvPr>
          <p:cNvPicPr>
            <a:picLocks noChangeAspect="1"/>
          </p:cNvPicPr>
          <p:nvPr/>
        </p:nvPicPr>
        <p:blipFill>
          <a:blip r:embed="rId5"/>
          <a:stretch>
            <a:fillRect/>
          </a:stretch>
        </p:blipFill>
        <p:spPr>
          <a:xfrm>
            <a:off x="147754" y="122733"/>
            <a:ext cx="4681697" cy="1137895"/>
          </a:xfrm>
          <a:prstGeom prst="rect">
            <a:avLst/>
          </a:prstGeom>
          <a:ln>
            <a:solidFill>
              <a:srgbClr val="006600"/>
            </a:solidFill>
          </a:ln>
          <a:effectLst>
            <a:glow rad="228600">
              <a:schemeClr val="accent6">
                <a:satMod val="175000"/>
                <a:alpha val="40000"/>
              </a:schemeClr>
            </a:glow>
          </a:effectLst>
        </p:spPr>
      </p:pic>
      <p:sp>
        <p:nvSpPr>
          <p:cNvPr id="7" name="TextBox 6">
            <a:extLst>
              <a:ext uri="{FF2B5EF4-FFF2-40B4-BE49-F238E27FC236}">
                <a16:creationId xmlns:a16="http://schemas.microsoft.com/office/drawing/2014/main" id="{BBFD840B-F059-4216-A3CC-BC87E944C78D}"/>
              </a:ext>
            </a:extLst>
          </p:cNvPr>
          <p:cNvSpPr txBox="1"/>
          <p:nvPr/>
        </p:nvSpPr>
        <p:spPr>
          <a:xfrm>
            <a:off x="8839049" y="129016"/>
            <a:ext cx="2206053" cy="646331"/>
          </a:xfrm>
          <a:prstGeom prst="rect">
            <a:avLst/>
          </a:prstGeom>
          <a:solidFill>
            <a:schemeClr val="accent6">
              <a:lumMod val="20000"/>
              <a:lumOff val="80000"/>
            </a:schemeClr>
          </a:solidFill>
          <a:ln>
            <a:solidFill>
              <a:srgbClr val="006600"/>
            </a:solidFill>
          </a:ln>
          <a:effectLst>
            <a:glow rad="228600">
              <a:schemeClr val="accent2">
                <a:satMod val="175000"/>
                <a:alpha val="40000"/>
              </a:schemeClr>
            </a:glow>
          </a:effectLst>
        </p:spPr>
        <p:txBody>
          <a:bodyPr wrap="none" rtlCol="0">
            <a:spAutoFit/>
          </a:bodyPr>
          <a:lstStyle/>
          <a:p>
            <a:r>
              <a:rPr lang="uk-UA" b="1" dirty="0">
                <a:solidFill>
                  <a:srgbClr val="006600"/>
                </a:solidFill>
                <a:latin typeface="Bookman Old Style" panose="02050604050505020204" pitchFamily="18" charset="0"/>
              </a:rPr>
              <a:t>02 лютого 2024</a:t>
            </a:r>
          </a:p>
          <a:p>
            <a:r>
              <a:rPr lang="uk-UA" b="1" dirty="0">
                <a:solidFill>
                  <a:srgbClr val="006600"/>
                </a:solidFill>
                <a:latin typeface="Bookman Old Style" panose="02050604050505020204" pitchFamily="18" charset="0"/>
              </a:rPr>
              <a:t>Початок – 12.30</a:t>
            </a:r>
          </a:p>
        </p:txBody>
      </p:sp>
      <p:sp>
        <p:nvSpPr>
          <p:cNvPr id="8" name="TextBox 7">
            <a:extLst>
              <a:ext uri="{FF2B5EF4-FFF2-40B4-BE49-F238E27FC236}">
                <a16:creationId xmlns:a16="http://schemas.microsoft.com/office/drawing/2014/main" id="{A730E46F-2CB9-4C20-AD29-452C8EB942C2}"/>
              </a:ext>
            </a:extLst>
          </p:cNvPr>
          <p:cNvSpPr txBox="1"/>
          <p:nvPr/>
        </p:nvSpPr>
        <p:spPr>
          <a:xfrm>
            <a:off x="2281562" y="2254928"/>
            <a:ext cx="6551720" cy="2062103"/>
          </a:xfrm>
          <a:prstGeom prst="rect">
            <a:avLst/>
          </a:prstGeom>
          <a:noFill/>
        </p:spPr>
        <p:txBody>
          <a:bodyPr wrap="square" rtlCol="0">
            <a:spAutoFit/>
          </a:bodyPr>
          <a:lstStyle/>
          <a:p>
            <a:r>
              <a:rPr lang="uk-UA" sz="3200" b="1" i="1" dirty="0">
                <a:solidFill>
                  <a:schemeClr val="accent6">
                    <a:lumMod val="50000"/>
                  </a:schemeClr>
                </a:solidFill>
                <a:latin typeface="Bookman Old Style" panose="02050604050505020204" pitchFamily="18" charset="0"/>
              </a:rPr>
              <a:t>Головні аспекти формування у дітей дошкільного віку основ здорового способу життя</a:t>
            </a:r>
          </a:p>
        </p:txBody>
      </p:sp>
      <p:pic>
        <p:nvPicPr>
          <p:cNvPr id="9" name="Рисунок 8">
            <a:extLst>
              <a:ext uri="{FF2B5EF4-FFF2-40B4-BE49-F238E27FC236}">
                <a16:creationId xmlns:a16="http://schemas.microsoft.com/office/drawing/2014/main" id="{E515B97D-18E0-4FD1-86B4-D69D55B2B7E3}"/>
              </a:ext>
            </a:extLst>
          </p:cNvPr>
          <p:cNvPicPr>
            <a:picLocks noChangeAspect="1"/>
          </p:cNvPicPr>
          <p:nvPr/>
        </p:nvPicPr>
        <p:blipFill>
          <a:blip r:embed="rId6"/>
          <a:stretch>
            <a:fillRect/>
          </a:stretch>
        </p:blipFill>
        <p:spPr>
          <a:xfrm>
            <a:off x="9910438" y="4212455"/>
            <a:ext cx="1869769" cy="2769833"/>
          </a:xfrm>
          <a:prstGeom prst="rect">
            <a:avLst/>
          </a:prstGeom>
          <a:effectLst>
            <a:glow rad="228600">
              <a:schemeClr val="accent2">
                <a:satMod val="175000"/>
                <a:alpha val="40000"/>
              </a:schemeClr>
            </a:glow>
          </a:effectLst>
        </p:spPr>
      </p:pic>
      <p:sp>
        <p:nvSpPr>
          <p:cNvPr id="2" name="TextBox 1">
            <a:extLst>
              <a:ext uri="{FF2B5EF4-FFF2-40B4-BE49-F238E27FC236}">
                <a16:creationId xmlns:a16="http://schemas.microsoft.com/office/drawing/2014/main" id="{5B02EACD-7B9D-4606-9FFD-C3674B7E099C}"/>
              </a:ext>
            </a:extLst>
          </p:cNvPr>
          <p:cNvSpPr txBox="1"/>
          <p:nvPr/>
        </p:nvSpPr>
        <p:spPr>
          <a:xfrm>
            <a:off x="3506679" y="5897987"/>
            <a:ext cx="8038897" cy="369332"/>
          </a:xfrm>
          <a:prstGeom prst="rect">
            <a:avLst/>
          </a:prstGeom>
          <a:solidFill>
            <a:schemeClr val="accent6">
              <a:lumMod val="20000"/>
              <a:lumOff val="80000"/>
            </a:schemeClr>
          </a:solidFill>
          <a:ln>
            <a:solidFill>
              <a:srgbClr val="006600"/>
            </a:solidFill>
          </a:ln>
          <a:effectLst>
            <a:glow rad="228600">
              <a:schemeClr val="accent4">
                <a:satMod val="175000"/>
                <a:alpha val="40000"/>
              </a:schemeClr>
            </a:glow>
          </a:effectLst>
        </p:spPr>
        <p:txBody>
          <a:bodyPr wrap="square" rtlCol="0">
            <a:spAutoFit/>
          </a:bodyPr>
          <a:lstStyle/>
          <a:p>
            <a:r>
              <a:rPr lang="uk-UA" b="1" i="1" dirty="0">
                <a:solidFill>
                  <a:srgbClr val="006600"/>
                </a:solidFill>
                <a:latin typeface="Bookman Old Style" panose="02050604050505020204" pitchFamily="18" charset="0"/>
              </a:rPr>
              <a:t>Консультант КУ «ЦПРПП ВМР» – Лариса Бондарчук</a:t>
            </a:r>
          </a:p>
        </p:txBody>
      </p:sp>
      <p:sp>
        <p:nvSpPr>
          <p:cNvPr id="3" name="TextBox 2">
            <a:extLst>
              <a:ext uri="{FF2B5EF4-FFF2-40B4-BE49-F238E27FC236}">
                <a16:creationId xmlns:a16="http://schemas.microsoft.com/office/drawing/2014/main" id="{097E5D17-6CCF-4403-B567-B3FA32DE9FD4}"/>
              </a:ext>
            </a:extLst>
          </p:cNvPr>
          <p:cNvSpPr txBox="1"/>
          <p:nvPr/>
        </p:nvSpPr>
        <p:spPr>
          <a:xfrm>
            <a:off x="2281563" y="999972"/>
            <a:ext cx="8501114" cy="923330"/>
          </a:xfrm>
          <a:prstGeom prst="rect">
            <a:avLst/>
          </a:prstGeom>
          <a:solidFill>
            <a:schemeClr val="accent6">
              <a:lumMod val="20000"/>
              <a:lumOff val="80000"/>
            </a:schemeClr>
          </a:solidFill>
          <a:ln>
            <a:solidFill>
              <a:srgbClr val="006600"/>
            </a:solidFill>
          </a:ln>
        </p:spPr>
        <p:txBody>
          <a:bodyPr wrap="square" rtlCol="0">
            <a:spAutoFit/>
          </a:bodyPr>
          <a:lstStyle/>
          <a:p>
            <a:r>
              <a:rPr lang="uk-UA" b="1" i="1" dirty="0">
                <a:solidFill>
                  <a:srgbClr val="006600"/>
                </a:solidFill>
                <a:latin typeface="Bookman Old Style" panose="02050604050505020204" pitchFamily="18" charset="0"/>
              </a:rPr>
              <a:t>Семінар для професійної спільноти інструкторів з фізичного виховання та вихователів спеціалізованих груп для дітей з порушеннями опорно-рухового апарату ЗДО ВМТГ</a:t>
            </a:r>
          </a:p>
        </p:txBody>
      </p:sp>
    </p:spTree>
    <p:extLst>
      <p:ext uri="{BB962C8B-B14F-4D97-AF65-F5344CB8AC3E}">
        <p14:creationId xmlns:p14="http://schemas.microsoft.com/office/powerpoint/2010/main" val="33935753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0873FEF-F418-42DD-BDE7-B2D319547BD5}"/>
              </a:ext>
            </a:extLst>
          </p:cNvPr>
          <p:cNvSpPr>
            <a:spLocks noGrp="1"/>
          </p:cNvSpPr>
          <p:nvPr>
            <p:ph type="title"/>
          </p:nvPr>
        </p:nvSpPr>
        <p:spPr>
          <a:xfrm>
            <a:off x="145741" y="213064"/>
            <a:ext cx="11599414" cy="1802167"/>
          </a:xfrm>
          <a:solidFill>
            <a:schemeClr val="accent6">
              <a:lumMod val="20000"/>
              <a:lumOff val="80000"/>
            </a:schemeClr>
          </a:solidFill>
          <a:ln>
            <a:solidFill>
              <a:srgbClr val="006600"/>
            </a:solidFill>
          </a:ln>
          <a:effectLst>
            <a:glow rad="228600">
              <a:schemeClr val="accent4">
                <a:satMod val="175000"/>
                <a:alpha val="40000"/>
              </a:schemeClr>
            </a:glow>
          </a:effectLst>
        </p:spPr>
        <p:txBody>
          <a:bodyPr>
            <a:normAutofit fontScale="90000"/>
          </a:bodyPr>
          <a:lstStyle/>
          <a:p>
            <a:pPr algn="ctr"/>
            <a:r>
              <a:rPr lang="ru-RU" sz="3600" b="1" dirty="0" err="1">
                <a:solidFill>
                  <a:srgbClr val="006600"/>
                </a:solidFill>
                <a:latin typeface="Bookman Old Style" panose="02050604050505020204" pitchFamily="18" charset="0"/>
              </a:rPr>
              <a:t>Життєдіяльність</a:t>
            </a:r>
            <a:r>
              <a:rPr lang="ru-RU" sz="3600" b="1" dirty="0">
                <a:solidFill>
                  <a:srgbClr val="006600"/>
                </a:solidFill>
                <a:latin typeface="Bookman Old Style" panose="02050604050505020204" pitchFamily="18" charset="0"/>
              </a:rPr>
              <a:t> </a:t>
            </a:r>
            <a:r>
              <a:rPr lang="ru-RU" sz="3600" b="1" dirty="0" err="1">
                <a:solidFill>
                  <a:srgbClr val="006600"/>
                </a:solidFill>
                <a:latin typeface="Bookman Old Style" panose="02050604050505020204" pitchFamily="18" charset="0"/>
              </a:rPr>
              <a:t>дитини</a:t>
            </a:r>
            <a:r>
              <a:rPr lang="ru-RU" sz="3600" b="1" dirty="0">
                <a:solidFill>
                  <a:srgbClr val="006600"/>
                </a:solidFill>
                <a:latin typeface="Bookman Old Style" panose="02050604050505020204" pitchFamily="18" charset="0"/>
              </a:rPr>
              <a:t> у </a:t>
            </a:r>
            <a:r>
              <a:rPr lang="ru-RU" sz="3600" b="1" dirty="0" err="1">
                <a:solidFill>
                  <a:srgbClr val="006600"/>
                </a:solidFill>
                <a:latin typeface="Bookman Old Style" panose="02050604050505020204" pitchFamily="18" charset="0"/>
              </a:rPr>
              <a:t>дитячому</a:t>
            </a:r>
            <a:r>
              <a:rPr lang="ru-RU" sz="3600" b="1" dirty="0">
                <a:solidFill>
                  <a:srgbClr val="006600"/>
                </a:solidFill>
                <a:latin typeface="Bookman Old Style" panose="02050604050505020204" pitchFamily="18" charset="0"/>
              </a:rPr>
              <a:t> садку  </a:t>
            </a:r>
            <a:r>
              <a:rPr lang="ru-RU" sz="3600" b="1" dirty="0" err="1">
                <a:solidFill>
                  <a:srgbClr val="006600"/>
                </a:solidFill>
                <a:latin typeface="Bookman Old Style" panose="02050604050505020204" pitchFamily="18" charset="0"/>
              </a:rPr>
              <a:t>спрямована</a:t>
            </a:r>
            <a:r>
              <a:rPr lang="ru-RU" sz="3600" b="1" dirty="0">
                <a:solidFill>
                  <a:srgbClr val="006600"/>
                </a:solidFill>
                <a:latin typeface="Bookman Old Style" panose="02050604050505020204" pitchFamily="18" charset="0"/>
              </a:rPr>
              <a:t> на </a:t>
            </a:r>
            <a:r>
              <a:rPr lang="ru-RU" sz="3600" b="1" dirty="0" err="1">
                <a:solidFill>
                  <a:srgbClr val="006600"/>
                </a:solidFill>
                <a:latin typeface="Bookman Old Style" panose="02050604050505020204" pitchFamily="18" charset="0"/>
              </a:rPr>
              <a:t>збереження</a:t>
            </a:r>
            <a:r>
              <a:rPr lang="ru-RU" sz="3600" b="1" dirty="0">
                <a:solidFill>
                  <a:srgbClr val="006600"/>
                </a:solidFill>
                <a:latin typeface="Bookman Old Style" panose="02050604050505020204" pitchFamily="18" charset="0"/>
              </a:rPr>
              <a:t> і </a:t>
            </a:r>
            <a:r>
              <a:rPr lang="ru-RU" sz="3600" b="1" dirty="0" err="1">
                <a:solidFill>
                  <a:srgbClr val="006600"/>
                </a:solidFill>
                <a:latin typeface="Bookman Old Style" panose="02050604050505020204" pitchFamily="18" charset="0"/>
              </a:rPr>
              <a:t>зміцнення</a:t>
            </a:r>
            <a:r>
              <a:rPr lang="ru-RU" sz="3600" b="1" dirty="0">
                <a:solidFill>
                  <a:srgbClr val="006600"/>
                </a:solidFill>
                <a:latin typeface="Bookman Old Style" panose="02050604050505020204" pitchFamily="18" charset="0"/>
              </a:rPr>
              <a:t> </a:t>
            </a:r>
            <a:r>
              <a:rPr lang="ru-RU" sz="3600" b="1" dirty="0" err="1">
                <a:solidFill>
                  <a:srgbClr val="006600"/>
                </a:solidFill>
                <a:latin typeface="Bookman Old Style" panose="02050604050505020204" pitchFamily="18" charset="0"/>
              </a:rPr>
              <a:t>здоров’я</a:t>
            </a:r>
            <a:r>
              <a:rPr lang="ru-RU" sz="3600" b="1" dirty="0">
                <a:solidFill>
                  <a:srgbClr val="006600"/>
                </a:solidFill>
                <a:latin typeface="Bookman Old Style" panose="02050604050505020204" pitchFamily="18" charset="0"/>
              </a:rPr>
              <a:t>!</a:t>
            </a:r>
            <a:br>
              <a:rPr lang="ru-RU" dirty="0"/>
            </a:br>
            <a:r>
              <a:rPr lang="ru-RU" dirty="0"/>
              <a:t> </a:t>
            </a:r>
            <a:r>
              <a:rPr lang="ru-RU" sz="3100" b="1" i="1" dirty="0" err="1">
                <a:solidFill>
                  <a:srgbClr val="006600"/>
                </a:solidFill>
                <a:latin typeface="Bookman Old Style" panose="02050604050505020204" pitchFamily="18" charset="0"/>
              </a:rPr>
              <a:t>реалізується</a:t>
            </a:r>
            <a:r>
              <a:rPr lang="ru-RU" sz="3100" b="1" i="1" dirty="0">
                <a:solidFill>
                  <a:srgbClr val="006600"/>
                </a:solidFill>
                <a:latin typeface="Bookman Old Style" panose="02050604050505020204" pitchFamily="18" charset="0"/>
              </a:rPr>
              <a:t> за </a:t>
            </a:r>
            <a:r>
              <a:rPr lang="ru-RU" sz="3100" b="1" i="1" dirty="0" err="1">
                <a:solidFill>
                  <a:srgbClr val="006600"/>
                </a:solidFill>
                <a:latin typeface="Bookman Old Style" panose="02050604050505020204" pitchFamily="18" charset="0"/>
              </a:rPr>
              <a:t>допомогою</a:t>
            </a:r>
            <a:r>
              <a:rPr lang="ru-RU" sz="3100" b="1" i="1" dirty="0">
                <a:solidFill>
                  <a:srgbClr val="006600"/>
                </a:solidFill>
                <a:latin typeface="Bookman Old Style" panose="02050604050505020204" pitchFamily="18" charset="0"/>
              </a:rPr>
              <a:t> таких </a:t>
            </a:r>
            <a:r>
              <a:rPr lang="ru-RU" sz="3100" b="1" i="1" dirty="0" err="1">
                <a:solidFill>
                  <a:srgbClr val="006600"/>
                </a:solidFill>
                <a:latin typeface="Bookman Old Style" panose="02050604050505020204" pitchFamily="18" charset="0"/>
              </a:rPr>
              <a:t>поставлених</a:t>
            </a:r>
            <a:r>
              <a:rPr lang="ru-RU" sz="3100" b="1" i="1" dirty="0">
                <a:solidFill>
                  <a:srgbClr val="006600"/>
                </a:solidFill>
                <a:latin typeface="Bookman Old Style" panose="02050604050505020204" pitchFamily="18" charset="0"/>
              </a:rPr>
              <a:t> </a:t>
            </a:r>
            <a:r>
              <a:rPr lang="ru-RU" sz="3100" b="1" i="1" dirty="0" err="1">
                <a:solidFill>
                  <a:srgbClr val="006600"/>
                </a:solidFill>
                <a:latin typeface="Bookman Old Style" panose="02050604050505020204" pitchFamily="18" charset="0"/>
              </a:rPr>
              <a:t>завдань</a:t>
            </a:r>
            <a:r>
              <a:rPr lang="ru-RU" sz="3100" b="1" i="1" dirty="0">
                <a:solidFill>
                  <a:srgbClr val="006600"/>
                </a:solidFill>
                <a:latin typeface="Bookman Old Style" panose="02050604050505020204" pitchFamily="18" charset="0"/>
              </a:rPr>
              <a:t>:</a:t>
            </a:r>
            <a:endParaRPr lang="uk-UA" sz="3100" dirty="0"/>
          </a:p>
        </p:txBody>
      </p:sp>
      <p:sp>
        <p:nvSpPr>
          <p:cNvPr id="3" name="Місце для вмісту 2">
            <a:extLst>
              <a:ext uri="{FF2B5EF4-FFF2-40B4-BE49-F238E27FC236}">
                <a16:creationId xmlns:a16="http://schemas.microsoft.com/office/drawing/2014/main" id="{650C4989-81C0-4139-8EDB-D4EF6CE3B996}"/>
              </a:ext>
            </a:extLst>
          </p:cNvPr>
          <p:cNvSpPr>
            <a:spLocks noGrp="1"/>
          </p:cNvSpPr>
          <p:nvPr>
            <p:ph idx="1"/>
          </p:nvPr>
        </p:nvSpPr>
        <p:spPr>
          <a:xfrm>
            <a:off x="367683" y="2225120"/>
            <a:ext cx="10515600" cy="4351338"/>
          </a:xfrm>
          <a:solidFill>
            <a:schemeClr val="accent6">
              <a:lumMod val="20000"/>
              <a:lumOff val="80000"/>
            </a:schemeClr>
          </a:solidFill>
          <a:ln>
            <a:solidFill>
              <a:srgbClr val="006600"/>
            </a:solidFill>
          </a:ln>
          <a:effectLst>
            <a:glow rad="228600">
              <a:schemeClr val="accent4">
                <a:satMod val="175000"/>
                <a:alpha val="40000"/>
              </a:schemeClr>
            </a:glow>
          </a:effectLst>
        </p:spPr>
        <p:txBody>
          <a:bodyPr>
            <a:normAutofit fontScale="92500" lnSpcReduction="20000"/>
          </a:bodyPr>
          <a:lstStyle/>
          <a:p>
            <a:pPr marL="0" indent="0">
              <a:buNone/>
            </a:pPr>
            <a:r>
              <a:rPr lang="uk-UA" sz="3200" b="1" i="1" dirty="0">
                <a:solidFill>
                  <a:srgbClr val="006600"/>
                </a:solidFill>
                <a:latin typeface="Bookman Old Style" panose="02050604050505020204" pitchFamily="18" charset="0"/>
              </a:rPr>
              <a:t>- розширювати знання дітей про здорову та корисну їжу, про правильне харчування, його значущість; </a:t>
            </a:r>
          </a:p>
          <a:p>
            <a:pPr>
              <a:buFontTx/>
              <a:buChar char="-"/>
            </a:pPr>
            <a:r>
              <a:rPr lang="uk-UA" sz="3200" b="1" i="1" dirty="0">
                <a:solidFill>
                  <a:srgbClr val="006600"/>
                </a:solidFill>
                <a:latin typeface="Bookman Old Style" panose="02050604050505020204" pitchFamily="18" charset="0"/>
              </a:rPr>
              <a:t>формувати позитивні</a:t>
            </a:r>
          </a:p>
          <a:p>
            <a:pPr marL="0" indent="0">
              <a:buNone/>
            </a:pPr>
            <a:r>
              <a:rPr lang="uk-UA" sz="3200" b="1" i="1" dirty="0">
                <a:solidFill>
                  <a:srgbClr val="006600"/>
                </a:solidFill>
                <a:latin typeface="Bookman Old Style" panose="02050604050505020204" pitchFamily="18" charset="0"/>
              </a:rPr>
              <a:t> якості особистості </a:t>
            </a:r>
          </a:p>
          <a:p>
            <a:pPr marL="0" indent="0">
              <a:buNone/>
            </a:pPr>
            <a:r>
              <a:rPr lang="uk-UA" sz="3200" b="1" i="1" dirty="0">
                <a:solidFill>
                  <a:srgbClr val="006600"/>
                </a:solidFill>
                <a:latin typeface="Bookman Old Style" panose="02050604050505020204" pitchFamily="18" charset="0"/>
              </a:rPr>
              <a:t>дитини, </a:t>
            </a:r>
          </a:p>
          <a:p>
            <a:pPr marL="0" indent="0">
              <a:buNone/>
            </a:pPr>
            <a:r>
              <a:rPr lang="uk-UA" sz="3200" b="1" i="1" dirty="0">
                <a:solidFill>
                  <a:srgbClr val="006600"/>
                </a:solidFill>
                <a:latin typeface="Bookman Old Style" panose="02050604050505020204" pitchFamily="18" charset="0"/>
              </a:rPr>
              <a:t>моральної </a:t>
            </a:r>
          </a:p>
          <a:p>
            <a:pPr marL="0" indent="0">
              <a:buNone/>
            </a:pPr>
            <a:r>
              <a:rPr lang="uk-UA" sz="3200" b="1" i="1" dirty="0">
                <a:solidFill>
                  <a:srgbClr val="006600"/>
                </a:solidFill>
                <a:latin typeface="Bookman Old Style" panose="02050604050505020204" pitchFamily="18" charset="0"/>
              </a:rPr>
              <a:t>та культурної</a:t>
            </a:r>
          </a:p>
          <a:p>
            <a:pPr marL="0" indent="0">
              <a:buNone/>
            </a:pPr>
            <a:r>
              <a:rPr lang="uk-UA" sz="3200" b="1" i="1" dirty="0">
                <a:solidFill>
                  <a:srgbClr val="006600"/>
                </a:solidFill>
                <a:latin typeface="Bookman Old Style" panose="02050604050505020204" pitchFamily="18" charset="0"/>
              </a:rPr>
              <a:t> поведінки –</a:t>
            </a:r>
          </a:p>
          <a:p>
            <a:pPr marL="0" indent="0">
              <a:buNone/>
            </a:pPr>
            <a:r>
              <a:rPr lang="uk-UA" sz="3200" b="1" i="1" dirty="0">
                <a:solidFill>
                  <a:srgbClr val="006600"/>
                </a:solidFill>
                <a:latin typeface="Bookman Old Style" panose="02050604050505020204" pitchFamily="18" charset="0"/>
              </a:rPr>
              <a:t> мотивів зміцнення здоров'я </a:t>
            </a:r>
            <a:r>
              <a:rPr lang="uk-UA" dirty="0"/>
              <a:t> </a:t>
            </a:r>
          </a:p>
        </p:txBody>
      </p:sp>
      <p:pic>
        <p:nvPicPr>
          <p:cNvPr id="4" name="Рисунок 3">
            <a:extLst>
              <a:ext uri="{FF2B5EF4-FFF2-40B4-BE49-F238E27FC236}">
                <a16:creationId xmlns:a16="http://schemas.microsoft.com/office/drawing/2014/main" id="{A3BD2A7A-EB63-483D-84BC-17AAA77C0506}"/>
              </a:ext>
            </a:extLst>
          </p:cNvPr>
          <p:cNvPicPr>
            <a:picLocks noChangeAspect="1"/>
          </p:cNvPicPr>
          <p:nvPr/>
        </p:nvPicPr>
        <p:blipFill rotWithShape="1">
          <a:blip r:embed="rId2"/>
          <a:srcRect l="15848" t="9295" r="12503"/>
          <a:stretch/>
        </p:blipFill>
        <p:spPr>
          <a:xfrm>
            <a:off x="8717869" y="3142695"/>
            <a:ext cx="2849732" cy="2663799"/>
          </a:xfrm>
          <a:prstGeom prst="rect">
            <a:avLst/>
          </a:prstGeom>
          <a:ln>
            <a:solidFill>
              <a:srgbClr val="006600"/>
            </a:solidFill>
          </a:ln>
          <a:effectLst>
            <a:glow rad="228600">
              <a:schemeClr val="accent6">
                <a:satMod val="175000"/>
                <a:alpha val="40000"/>
              </a:schemeClr>
            </a:glow>
          </a:effectLst>
        </p:spPr>
      </p:pic>
      <p:pic>
        <p:nvPicPr>
          <p:cNvPr id="5" name="Рисунок 4">
            <a:extLst>
              <a:ext uri="{FF2B5EF4-FFF2-40B4-BE49-F238E27FC236}">
                <a16:creationId xmlns:a16="http://schemas.microsoft.com/office/drawing/2014/main" id="{CE0F0C31-6D5F-4241-927E-9D20DEF7A6BA}"/>
              </a:ext>
            </a:extLst>
          </p:cNvPr>
          <p:cNvPicPr>
            <a:picLocks noChangeAspect="1"/>
          </p:cNvPicPr>
          <p:nvPr/>
        </p:nvPicPr>
        <p:blipFill rotWithShape="1">
          <a:blip r:embed="rId3"/>
          <a:srcRect t="20093"/>
          <a:stretch/>
        </p:blipFill>
        <p:spPr>
          <a:xfrm>
            <a:off x="5945448" y="4119239"/>
            <a:ext cx="2610033" cy="1793289"/>
          </a:xfrm>
          <a:prstGeom prst="rect">
            <a:avLst/>
          </a:prstGeom>
          <a:effectLst>
            <a:glow rad="228600">
              <a:schemeClr val="accent6">
                <a:satMod val="175000"/>
                <a:alpha val="40000"/>
              </a:schemeClr>
            </a:glow>
          </a:effectLst>
        </p:spPr>
      </p:pic>
    </p:spTree>
    <p:extLst>
      <p:ext uri="{BB962C8B-B14F-4D97-AF65-F5344CB8AC3E}">
        <p14:creationId xmlns:p14="http://schemas.microsoft.com/office/powerpoint/2010/main" val="2426442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821D7577-388F-4B17-BBF7-64375867F2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0854" y="173854"/>
            <a:ext cx="6684146" cy="6684146"/>
          </a:xfrm>
          <a:prstGeom prst="rect">
            <a:avLst/>
          </a:prstGeom>
        </p:spPr>
      </p:pic>
    </p:spTree>
    <p:extLst>
      <p:ext uri="{BB962C8B-B14F-4D97-AF65-F5344CB8AC3E}">
        <p14:creationId xmlns:p14="http://schemas.microsoft.com/office/powerpoint/2010/main" val="3493375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B574C1A1-A9FE-4660-8CF1-96B5ED76E9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7554" y="282950"/>
            <a:ext cx="8540319" cy="6706748"/>
          </a:xfrm>
          <a:prstGeom prst="rect">
            <a:avLst/>
          </a:prstGeom>
        </p:spPr>
      </p:pic>
      <p:sp>
        <p:nvSpPr>
          <p:cNvPr id="6" name="TextBox 5">
            <a:extLst>
              <a:ext uri="{FF2B5EF4-FFF2-40B4-BE49-F238E27FC236}">
                <a16:creationId xmlns:a16="http://schemas.microsoft.com/office/drawing/2014/main" id="{5E23AAAD-DB62-408D-A1A1-A8708A690DD7}"/>
              </a:ext>
            </a:extLst>
          </p:cNvPr>
          <p:cNvSpPr txBox="1"/>
          <p:nvPr/>
        </p:nvSpPr>
        <p:spPr>
          <a:xfrm rot="17903802">
            <a:off x="4055472" y="5132823"/>
            <a:ext cx="1856339" cy="646331"/>
          </a:xfrm>
          <a:prstGeom prst="rect">
            <a:avLst/>
          </a:prstGeom>
          <a:noFill/>
        </p:spPr>
        <p:txBody>
          <a:bodyPr wrap="square" rtlCol="0">
            <a:spAutoFit/>
          </a:bodyPr>
          <a:lstStyle/>
          <a:p>
            <a:r>
              <a:rPr lang="uk-UA" b="1" dirty="0">
                <a:solidFill>
                  <a:schemeClr val="bg1"/>
                </a:solidFill>
                <a:latin typeface="Bookman Old Style" panose="02050604050505020204" pitchFamily="18" charset="0"/>
                <a:cs typeface="Times New Roman" panose="02020603050405020304" pitchFamily="18" charset="0"/>
              </a:rPr>
              <a:t>Свіже повітря</a:t>
            </a:r>
          </a:p>
        </p:txBody>
      </p:sp>
      <p:sp>
        <p:nvSpPr>
          <p:cNvPr id="7" name="TextBox 6">
            <a:extLst>
              <a:ext uri="{FF2B5EF4-FFF2-40B4-BE49-F238E27FC236}">
                <a16:creationId xmlns:a16="http://schemas.microsoft.com/office/drawing/2014/main" id="{BED69F6E-E9E5-4402-8613-312A47A9067C}"/>
              </a:ext>
            </a:extLst>
          </p:cNvPr>
          <p:cNvSpPr txBox="1"/>
          <p:nvPr/>
        </p:nvSpPr>
        <p:spPr>
          <a:xfrm rot="20439850">
            <a:off x="2473933" y="4286611"/>
            <a:ext cx="2861367" cy="369332"/>
          </a:xfrm>
          <a:prstGeom prst="rect">
            <a:avLst/>
          </a:prstGeom>
          <a:noFill/>
        </p:spPr>
        <p:txBody>
          <a:bodyPr wrap="square" rtlCol="0">
            <a:spAutoFit/>
          </a:bodyPr>
          <a:lstStyle/>
          <a:p>
            <a:r>
              <a:rPr lang="uk-UA" b="1" dirty="0">
                <a:solidFill>
                  <a:schemeClr val="bg1"/>
                </a:solidFill>
                <a:latin typeface="Bookman Old Style" panose="02050604050505020204" pitchFamily="18" charset="0"/>
                <a:cs typeface="Times New Roman" panose="02020603050405020304" pitchFamily="18" charset="0"/>
              </a:rPr>
              <a:t>Заняття спортом</a:t>
            </a:r>
          </a:p>
        </p:txBody>
      </p:sp>
      <p:sp>
        <p:nvSpPr>
          <p:cNvPr id="8" name="TextBox 7">
            <a:extLst>
              <a:ext uri="{FF2B5EF4-FFF2-40B4-BE49-F238E27FC236}">
                <a16:creationId xmlns:a16="http://schemas.microsoft.com/office/drawing/2014/main" id="{AAE823C2-9439-4EC1-A6FB-9F586E252E73}"/>
              </a:ext>
            </a:extLst>
          </p:cNvPr>
          <p:cNvSpPr txBox="1"/>
          <p:nvPr/>
        </p:nvSpPr>
        <p:spPr>
          <a:xfrm rot="264667">
            <a:off x="2555002" y="2961964"/>
            <a:ext cx="1823754" cy="369332"/>
          </a:xfrm>
          <a:prstGeom prst="rect">
            <a:avLst/>
          </a:prstGeom>
          <a:noFill/>
        </p:spPr>
        <p:txBody>
          <a:bodyPr wrap="square" rtlCol="0">
            <a:spAutoFit/>
          </a:bodyPr>
          <a:lstStyle/>
          <a:p>
            <a:r>
              <a:rPr lang="uk-UA" b="1" dirty="0">
                <a:solidFill>
                  <a:schemeClr val="bg1"/>
                </a:solidFill>
                <a:latin typeface="Bookman Old Style" panose="02050604050505020204" pitchFamily="18" charset="0"/>
                <a:cs typeface="Times New Roman" panose="02020603050405020304" pitchFamily="18" charset="0"/>
              </a:rPr>
              <a:t>Міцний сон</a:t>
            </a:r>
          </a:p>
        </p:txBody>
      </p:sp>
      <p:sp>
        <p:nvSpPr>
          <p:cNvPr id="9" name="TextBox 8">
            <a:extLst>
              <a:ext uri="{FF2B5EF4-FFF2-40B4-BE49-F238E27FC236}">
                <a16:creationId xmlns:a16="http://schemas.microsoft.com/office/drawing/2014/main" id="{B050DD72-C0A0-4332-B68B-69C6514C3830}"/>
              </a:ext>
            </a:extLst>
          </p:cNvPr>
          <p:cNvSpPr txBox="1"/>
          <p:nvPr/>
        </p:nvSpPr>
        <p:spPr>
          <a:xfrm rot="13049281">
            <a:off x="3109783" y="1662341"/>
            <a:ext cx="2296329" cy="369332"/>
          </a:xfrm>
          <a:prstGeom prst="rect">
            <a:avLst/>
          </a:prstGeom>
          <a:noFill/>
        </p:spPr>
        <p:txBody>
          <a:bodyPr wrap="square" rtlCol="0">
            <a:spAutoFit/>
          </a:bodyPr>
          <a:lstStyle/>
          <a:p>
            <a:r>
              <a:rPr lang="uk-UA" b="1" dirty="0">
                <a:solidFill>
                  <a:srgbClr val="7030A0"/>
                </a:solidFill>
                <a:latin typeface="Bookman Old Style" panose="02050604050505020204" pitchFamily="18" charset="0"/>
                <a:cs typeface="Times New Roman" panose="02020603050405020304" pitchFamily="18" charset="0"/>
              </a:rPr>
              <a:t>Гарний апетит</a:t>
            </a:r>
          </a:p>
        </p:txBody>
      </p:sp>
      <p:sp>
        <p:nvSpPr>
          <p:cNvPr id="10" name="TextBox 9">
            <a:extLst>
              <a:ext uri="{FF2B5EF4-FFF2-40B4-BE49-F238E27FC236}">
                <a16:creationId xmlns:a16="http://schemas.microsoft.com/office/drawing/2014/main" id="{7353C2FC-C1C0-45CD-825D-7C74D61A0F6C}"/>
              </a:ext>
            </a:extLst>
          </p:cNvPr>
          <p:cNvSpPr txBox="1"/>
          <p:nvPr/>
        </p:nvSpPr>
        <p:spPr>
          <a:xfrm rot="16390809">
            <a:off x="5052585" y="1307797"/>
            <a:ext cx="2222305" cy="369332"/>
          </a:xfrm>
          <a:prstGeom prst="rect">
            <a:avLst/>
          </a:prstGeom>
          <a:noFill/>
        </p:spPr>
        <p:txBody>
          <a:bodyPr wrap="square" rtlCol="0">
            <a:spAutoFit/>
          </a:bodyPr>
          <a:lstStyle/>
          <a:p>
            <a:r>
              <a:rPr lang="uk-UA" b="1" dirty="0">
                <a:solidFill>
                  <a:schemeClr val="bg1"/>
                </a:solidFill>
                <a:latin typeface="Bookman Old Style" panose="02050604050505020204" pitchFamily="18" charset="0"/>
                <a:cs typeface="Times New Roman" panose="02020603050405020304" pitchFamily="18" charset="0"/>
              </a:rPr>
              <a:t>Добрий настрій</a:t>
            </a:r>
          </a:p>
        </p:txBody>
      </p:sp>
      <p:sp>
        <p:nvSpPr>
          <p:cNvPr id="11" name="TextBox 10">
            <a:extLst>
              <a:ext uri="{FF2B5EF4-FFF2-40B4-BE49-F238E27FC236}">
                <a16:creationId xmlns:a16="http://schemas.microsoft.com/office/drawing/2014/main" id="{B889DCA9-8DDB-498D-9C76-B9843BD203B6}"/>
              </a:ext>
            </a:extLst>
          </p:cNvPr>
          <p:cNvSpPr txBox="1"/>
          <p:nvPr/>
        </p:nvSpPr>
        <p:spPr>
          <a:xfrm rot="19318795">
            <a:off x="6596282" y="1598303"/>
            <a:ext cx="1746897" cy="646331"/>
          </a:xfrm>
          <a:prstGeom prst="rect">
            <a:avLst/>
          </a:prstGeom>
          <a:noFill/>
        </p:spPr>
        <p:txBody>
          <a:bodyPr wrap="square" rtlCol="0">
            <a:spAutoFit/>
          </a:bodyPr>
          <a:lstStyle/>
          <a:p>
            <a:pPr algn="ctr"/>
            <a:r>
              <a:rPr lang="uk-UA" b="1" dirty="0">
                <a:solidFill>
                  <a:schemeClr val="accent6">
                    <a:lumMod val="75000"/>
                  </a:schemeClr>
                </a:solidFill>
                <a:latin typeface="Bookman Old Style" panose="02050604050505020204" pitchFamily="18" charset="0"/>
                <a:cs typeface="Times New Roman" panose="02020603050405020304" pitchFamily="18" charset="0"/>
              </a:rPr>
              <a:t>Ранкова гімнастика</a:t>
            </a:r>
          </a:p>
        </p:txBody>
      </p:sp>
      <p:sp>
        <p:nvSpPr>
          <p:cNvPr id="12" name="TextBox 11">
            <a:extLst>
              <a:ext uri="{FF2B5EF4-FFF2-40B4-BE49-F238E27FC236}">
                <a16:creationId xmlns:a16="http://schemas.microsoft.com/office/drawing/2014/main" id="{F9636FFA-2E3E-44BD-8207-4903BB3455E7}"/>
              </a:ext>
            </a:extLst>
          </p:cNvPr>
          <p:cNvSpPr txBox="1"/>
          <p:nvPr/>
        </p:nvSpPr>
        <p:spPr>
          <a:xfrm rot="21156874">
            <a:off x="7440923" y="2951155"/>
            <a:ext cx="2064476" cy="646331"/>
          </a:xfrm>
          <a:prstGeom prst="rect">
            <a:avLst/>
          </a:prstGeom>
          <a:noFill/>
        </p:spPr>
        <p:txBody>
          <a:bodyPr wrap="square" rtlCol="0">
            <a:spAutoFit/>
          </a:bodyPr>
          <a:lstStyle/>
          <a:p>
            <a:r>
              <a:rPr lang="uk-UA" b="1" dirty="0">
                <a:solidFill>
                  <a:schemeClr val="accent6">
                    <a:lumMod val="75000"/>
                  </a:schemeClr>
                </a:solidFill>
                <a:latin typeface="Bookman Old Style" panose="02050604050505020204" pitchFamily="18" charset="0"/>
                <a:cs typeface="Times New Roman" panose="02020603050405020304" pitchFamily="18" charset="0"/>
              </a:rPr>
              <a:t>Особиста гігієна</a:t>
            </a:r>
          </a:p>
        </p:txBody>
      </p:sp>
      <p:sp>
        <p:nvSpPr>
          <p:cNvPr id="13" name="TextBox 12">
            <a:extLst>
              <a:ext uri="{FF2B5EF4-FFF2-40B4-BE49-F238E27FC236}">
                <a16:creationId xmlns:a16="http://schemas.microsoft.com/office/drawing/2014/main" id="{49519295-C78A-4E57-A03A-D351F163EEA4}"/>
              </a:ext>
            </a:extLst>
          </p:cNvPr>
          <p:cNvSpPr txBox="1"/>
          <p:nvPr/>
        </p:nvSpPr>
        <p:spPr>
          <a:xfrm rot="1025709">
            <a:off x="7417351" y="4364324"/>
            <a:ext cx="2031545" cy="369332"/>
          </a:xfrm>
          <a:prstGeom prst="rect">
            <a:avLst/>
          </a:prstGeom>
          <a:noFill/>
        </p:spPr>
        <p:txBody>
          <a:bodyPr wrap="square" rtlCol="0">
            <a:spAutoFit/>
          </a:bodyPr>
          <a:lstStyle/>
          <a:p>
            <a:r>
              <a:rPr lang="uk-UA" b="1" dirty="0">
                <a:solidFill>
                  <a:schemeClr val="bg1"/>
                </a:solidFill>
                <a:latin typeface="Bookman Old Style" panose="02050604050505020204" pitchFamily="18" charset="0"/>
                <a:cs typeface="Times New Roman" panose="02020603050405020304" pitchFamily="18" charset="0"/>
              </a:rPr>
              <a:t>Вітаміни</a:t>
            </a:r>
          </a:p>
        </p:txBody>
      </p:sp>
      <p:sp>
        <p:nvSpPr>
          <p:cNvPr id="14" name="TextBox 13">
            <a:extLst>
              <a:ext uri="{FF2B5EF4-FFF2-40B4-BE49-F238E27FC236}">
                <a16:creationId xmlns:a16="http://schemas.microsoft.com/office/drawing/2014/main" id="{B54D5F33-22CF-43EA-A5F7-A174DB2DEC7B}"/>
              </a:ext>
            </a:extLst>
          </p:cNvPr>
          <p:cNvSpPr txBox="1"/>
          <p:nvPr/>
        </p:nvSpPr>
        <p:spPr>
          <a:xfrm rot="3356643">
            <a:off x="5790260" y="5383036"/>
            <a:ext cx="1965276" cy="369332"/>
          </a:xfrm>
          <a:prstGeom prst="rect">
            <a:avLst/>
          </a:prstGeom>
          <a:noFill/>
        </p:spPr>
        <p:txBody>
          <a:bodyPr wrap="square" rtlCol="0">
            <a:spAutoFit/>
          </a:bodyPr>
          <a:lstStyle/>
          <a:p>
            <a:r>
              <a:rPr lang="uk-UA" b="1" dirty="0">
                <a:solidFill>
                  <a:schemeClr val="bg1"/>
                </a:solidFill>
                <a:latin typeface="Bookman Old Style" panose="02050604050505020204" pitchFamily="18" charset="0"/>
                <a:cs typeface="Times New Roman" panose="02020603050405020304" pitchFamily="18" charset="0"/>
              </a:rPr>
              <a:t>Загартування</a:t>
            </a:r>
          </a:p>
        </p:txBody>
      </p:sp>
      <p:sp>
        <p:nvSpPr>
          <p:cNvPr id="15" name="TextBox 14">
            <a:extLst>
              <a:ext uri="{FF2B5EF4-FFF2-40B4-BE49-F238E27FC236}">
                <a16:creationId xmlns:a16="http://schemas.microsoft.com/office/drawing/2014/main" id="{5B8A122C-7254-40CF-898F-D9A67C7DDE7B}"/>
              </a:ext>
            </a:extLst>
          </p:cNvPr>
          <p:cNvSpPr txBox="1"/>
          <p:nvPr/>
        </p:nvSpPr>
        <p:spPr>
          <a:xfrm>
            <a:off x="4891381" y="3073494"/>
            <a:ext cx="2130431" cy="1077218"/>
          </a:xfrm>
          <a:prstGeom prst="rect">
            <a:avLst/>
          </a:prstGeom>
          <a:solidFill>
            <a:srgbClr val="FFFF00"/>
          </a:solidFill>
          <a:effectLst>
            <a:glow rad="228600">
              <a:schemeClr val="accent6">
                <a:satMod val="175000"/>
                <a:alpha val="40000"/>
              </a:schemeClr>
            </a:glow>
          </a:effectLst>
        </p:spPr>
        <p:txBody>
          <a:bodyPr wrap="square" rtlCol="0">
            <a:spAutoFit/>
          </a:bodyPr>
          <a:lstStyle/>
          <a:p>
            <a:pPr algn="ctr"/>
            <a:r>
              <a:rPr lang="uk-UA" sz="3200" b="1" dirty="0">
                <a:solidFill>
                  <a:srgbClr val="FF0000"/>
                </a:solidFill>
                <a:latin typeface="Times New Roman" panose="02020603050405020304" pitchFamily="18" charset="0"/>
                <a:cs typeface="Times New Roman" panose="02020603050405020304" pitchFamily="18" charset="0"/>
              </a:rPr>
              <a:t>Квітка </a:t>
            </a:r>
          </a:p>
          <a:p>
            <a:pPr algn="ctr"/>
            <a:r>
              <a:rPr lang="uk-UA" sz="3200" b="1" dirty="0">
                <a:solidFill>
                  <a:srgbClr val="FF0000"/>
                </a:solidFill>
                <a:latin typeface="Times New Roman" panose="02020603050405020304" pitchFamily="18" charset="0"/>
                <a:cs typeface="Times New Roman" panose="02020603050405020304" pitchFamily="18" charset="0"/>
              </a:rPr>
              <a:t>здоров’я</a:t>
            </a:r>
          </a:p>
        </p:txBody>
      </p:sp>
      <p:pic>
        <p:nvPicPr>
          <p:cNvPr id="17" name="Рисунок 16">
            <a:extLst>
              <a:ext uri="{FF2B5EF4-FFF2-40B4-BE49-F238E27FC236}">
                <a16:creationId xmlns:a16="http://schemas.microsoft.com/office/drawing/2014/main" id="{9DF431D7-5D79-4FFC-BC95-38DE2D1F341D}"/>
              </a:ext>
            </a:extLst>
          </p:cNvPr>
          <p:cNvPicPr>
            <a:picLocks noChangeAspect="1"/>
          </p:cNvPicPr>
          <p:nvPr/>
        </p:nvPicPr>
        <p:blipFill>
          <a:blip r:embed="rId3"/>
          <a:stretch>
            <a:fillRect/>
          </a:stretch>
        </p:blipFill>
        <p:spPr>
          <a:xfrm>
            <a:off x="595736" y="1485782"/>
            <a:ext cx="2004372" cy="1453533"/>
          </a:xfrm>
          <a:prstGeom prst="rect">
            <a:avLst/>
          </a:prstGeom>
        </p:spPr>
      </p:pic>
      <p:pic>
        <p:nvPicPr>
          <p:cNvPr id="18" name="Рисунок 17">
            <a:extLst>
              <a:ext uri="{FF2B5EF4-FFF2-40B4-BE49-F238E27FC236}">
                <a16:creationId xmlns:a16="http://schemas.microsoft.com/office/drawing/2014/main" id="{4D336143-2C53-4298-B2B8-E7B81839BFE4}"/>
              </a:ext>
            </a:extLst>
          </p:cNvPr>
          <p:cNvPicPr>
            <a:picLocks noChangeAspect="1"/>
          </p:cNvPicPr>
          <p:nvPr/>
        </p:nvPicPr>
        <p:blipFill>
          <a:blip r:embed="rId4"/>
          <a:stretch>
            <a:fillRect/>
          </a:stretch>
        </p:blipFill>
        <p:spPr>
          <a:xfrm rot="894504">
            <a:off x="9236160" y="4193290"/>
            <a:ext cx="2905668" cy="1688263"/>
          </a:xfrm>
          <a:prstGeom prst="rect">
            <a:avLst/>
          </a:prstGeom>
        </p:spPr>
      </p:pic>
      <p:pic>
        <p:nvPicPr>
          <p:cNvPr id="19" name="Рисунок 18">
            <a:extLst>
              <a:ext uri="{FF2B5EF4-FFF2-40B4-BE49-F238E27FC236}">
                <a16:creationId xmlns:a16="http://schemas.microsoft.com/office/drawing/2014/main" id="{9CD13C63-EBC1-4F28-AF67-9DE0A4A7F560}"/>
              </a:ext>
            </a:extLst>
          </p:cNvPr>
          <p:cNvPicPr>
            <a:picLocks noChangeAspect="1"/>
          </p:cNvPicPr>
          <p:nvPr/>
        </p:nvPicPr>
        <p:blipFill rotWithShape="1">
          <a:blip r:embed="rId5"/>
          <a:srcRect l="25619" t="35578" r="37443" b="-10515"/>
          <a:stretch/>
        </p:blipFill>
        <p:spPr>
          <a:xfrm rot="19948998">
            <a:off x="888472" y="3374091"/>
            <a:ext cx="1461428" cy="2183326"/>
          </a:xfrm>
          <a:prstGeom prst="rect">
            <a:avLst/>
          </a:prstGeom>
        </p:spPr>
      </p:pic>
      <p:pic>
        <p:nvPicPr>
          <p:cNvPr id="20" name="Рисунок 19">
            <a:extLst>
              <a:ext uri="{FF2B5EF4-FFF2-40B4-BE49-F238E27FC236}">
                <a16:creationId xmlns:a16="http://schemas.microsoft.com/office/drawing/2014/main" id="{58652B1F-F70D-4C4A-A314-DA1547BEFB75}"/>
              </a:ext>
            </a:extLst>
          </p:cNvPr>
          <p:cNvPicPr>
            <a:picLocks noChangeAspect="1"/>
          </p:cNvPicPr>
          <p:nvPr/>
        </p:nvPicPr>
        <p:blipFill rotWithShape="1">
          <a:blip r:embed="rId6"/>
          <a:srcRect t="46504" b="-1"/>
          <a:stretch/>
        </p:blipFill>
        <p:spPr>
          <a:xfrm>
            <a:off x="2152757" y="5567702"/>
            <a:ext cx="1799220" cy="1239905"/>
          </a:xfrm>
          <a:prstGeom prst="rect">
            <a:avLst/>
          </a:prstGeom>
        </p:spPr>
      </p:pic>
      <p:pic>
        <p:nvPicPr>
          <p:cNvPr id="22" name="Рисунок 21">
            <a:extLst>
              <a:ext uri="{FF2B5EF4-FFF2-40B4-BE49-F238E27FC236}">
                <a16:creationId xmlns:a16="http://schemas.microsoft.com/office/drawing/2014/main" id="{AEDEE8EF-60D7-43DA-9055-AD331FC70A56}"/>
              </a:ext>
            </a:extLst>
          </p:cNvPr>
          <p:cNvPicPr>
            <a:picLocks noChangeAspect="1"/>
          </p:cNvPicPr>
          <p:nvPr/>
        </p:nvPicPr>
        <p:blipFill>
          <a:blip r:embed="rId7"/>
          <a:stretch>
            <a:fillRect/>
          </a:stretch>
        </p:blipFill>
        <p:spPr>
          <a:xfrm>
            <a:off x="6628535" y="46150"/>
            <a:ext cx="1356594" cy="1156530"/>
          </a:xfrm>
          <a:prstGeom prst="rect">
            <a:avLst/>
          </a:prstGeom>
        </p:spPr>
      </p:pic>
      <p:pic>
        <p:nvPicPr>
          <p:cNvPr id="24" name="Рисунок 23">
            <a:extLst>
              <a:ext uri="{FF2B5EF4-FFF2-40B4-BE49-F238E27FC236}">
                <a16:creationId xmlns:a16="http://schemas.microsoft.com/office/drawing/2014/main" id="{D2265126-3F8B-418A-9EE0-FD63ED095BCE}"/>
              </a:ext>
            </a:extLst>
          </p:cNvPr>
          <p:cNvPicPr>
            <a:picLocks noChangeAspect="1"/>
          </p:cNvPicPr>
          <p:nvPr/>
        </p:nvPicPr>
        <p:blipFill>
          <a:blip r:embed="rId8"/>
          <a:stretch>
            <a:fillRect/>
          </a:stretch>
        </p:blipFill>
        <p:spPr>
          <a:xfrm>
            <a:off x="8821776" y="372777"/>
            <a:ext cx="1927640" cy="1261318"/>
          </a:xfrm>
          <a:prstGeom prst="rect">
            <a:avLst/>
          </a:prstGeom>
        </p:spPr>
      </p:pic>
      <p:pic>
        <p:nvPicPr>
          <p:cNvPr id="25" name="Рисунок 24">
            <a:extLst>
              <a:ext uri="{FF2B5EF4-FFF2-40B4-BE49-F238E27FC236}">
                <a16:creationId xmlns:a16="http://schemas.microsoft.com/office/drawing/2014/main" id="{76DF61B2-3CF7-4813-85DC-5DB98980CCA6}"/>
              </a:ext>
            </a:extLst>
          </p:cNvPr>
          <p:cNvPicPr>
            <a:picLocks noChangeAspect="1"/>
          </p:cNvPicPr>
          <p:nvPr/>
        </p:nvPicPr>
        <p:blipFill>
          <a:blip r:embed="rId9"/>
          <a:stretch>
            <a:fillRect/>
          </a:stretch>
        </p:blipFill>
        <p:spPr>
          <a:xfrm>
            <a:off x="7570742" y="5344660"/>
            <a:ext cx="1402579" cy="1602947"/>
          </a:xfrm>
          <a:prstGeom prst="rect">
            <a:avLst/>
          </a:prstGeom>
        </p:spPr>
      </p:pic>
      <p:pic>
        <p:nvPicPr>
          <p:cNvPr id="26" name="Рисунок 25">
            <a:extLst>
              <a:ext uri="{FF2B5EF4-FFF2-40B4-BE49-F238E27FC236}">
                <a16:creationId xmlns:a16="http://schemas.microsoft.com/office/drawing/2014/main" id="{50B6AFC3-8040-4F7D-B4F1-95B3B458E985}"/>
              </a:ext>
            </a:extLst>
          </p:cNvPr>
          <p:cNvPicPr>
            <a:picLocks noChangeAspect="1"/>
          </p:cNvPicPr>
          <p:nvPr/>
        </p:nvPicPr>
        <p:blipFill rotWithShape="1">
          <a:blip r:embed="rId10"/>
          <a:srcRect l="6459" t="30797" r="12294" b="12992"/>
          <a:stretch/>
        </p:blipFill>
        <p:spPr>
          <a:xfrm>
            <a:off x="2455986" y="266331"/>
            <a:ext cx="2004372" cy="1038686"/>
          </a:xfrm>
          <a:prstGeom prst="rect">
            <a:avLst/>
          </a:prstGeom>
        </p:spPr>
      </p:pic>
      <p:pic>
        <p:nvPicPr>
          <p:cNvPr id="27" name="Рисунок 26">
            <a:extLst>
              <a:ext uri="{FF2B5EF4-FFF2-40B4-BE49-F238E27FC236}">
                <a16:creationId xmlns:a16="http://schemas.microsoft.com/office/drawing/2014/main" id="{06D5B606-BD8E-4BBE-820F-6DE093D32047}"/>
              </a:ext>
            </a:extLst>
          </p:cNvPr>
          <p:cNvPicPr>
            <a:picLocks noChangeAspect="1"/>
          </p:cNvPicPr>
          <p:nvPr/>
        </p:nvPicPr>
        <p:blipFill rotWithShape="1">
          <a:blip r:embed="rId11"/>
          <a:srcRect l="65967" t="17081" r="9065" b="40680"/>
          <a:stretch/>
        </p:blipFill>
        <p:spPr>
          <a:xfrm>
            <a:off x="9858416" y="2217494"/>
            <a:ext cx="1664726" cy="1585157"/>
          </a:xfrm>
          <a:prstGeom prst="rect">
            <a:avLst/>
          </a:prstGeom>
        </p:spPr>
      </p:pic>
    </p:spTree>
    <p:extLst>
      <p:ext uri="{BB962C8B-B14F-4D97-AF65-F5344CB8AC3E}">
        <p14:creationId xmlns:p14="http://schemas.microsoft.com/office/powerpoint/2010/main" val="2548514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E3DDE4DC-3069-4F0D-8320-21DCA2610E04}"/>
              </a:ext>
            </a:extLst>
          </p:cNvPr>
          <p:cNvSpPr>
            <a:spLocks noGrp="1"/>
          </p:cNvSpPr>
          <p:nvPr>
            <p:ph idx="1"/>
          </p:nvPr>
        </p:nvSpPr>
        <p:spPr>
          <a:xfrm>
            <a:off x="172373" y="201010"/>
            <a:ext cx="10170112" cy="5702639"/>
          </a:xfrm>
          <a:solidFill>
            <a:schemeClr val="accent6">
              <a:lumMod val="20000"/>
              <a:lumOff val="80000"/>
            </a:schemeClr>
          </a:solidFill>
          <a:ln>
            <a:solidFill>
              <a:schemeClr val="accent1"/>
            </a:solidFill>
          </a:ln>
          <a:effectLst>
            <a:glow rad="228600">
              <a:schemeClr val="accent4">
                <a:satMod val="175000"/>
                <a:alpha val="40000"/>
              </a:schemeClr>
            </a:glow>
          </a:effectLst>
        </p:spPr>
        <p:txBody>
          <a:bodyPr>
            <a:normAutofit/>
          </a:bodyPr>
          <a:lstStyle/>
          <a:p>
            <a:pPr marL="0" indent="0">
              <a:buNone/>
            </a:pPr>
            <a:r>
              <a:rPr lang="uk-UA" dirty="0"/>
              <a:t> </a:t>
            </a:r>
            <a:r>
              <a:rPr lang="uk-UA" b="1" dirty="0">
                <a:solidFill>
                  <a:srgbClr val="006600"/>
                </a:solidFill>
                <a:latin typeface="Bookman Old Style" panose="02050604050505020204" pitchFamily="18" charset="0"/>
              </a:rPr>
              <a:t>на дітей дошкільного віку сприятливо впливає художнє слово, дитяча книга, казки, оповідання, </a:t>
            </a:r>
            <a:r>
              <a:rPr lang="uk-UA" b="1" dirty="0" err="1">
                <a:solidFill>
                  <a:srgbClr val="006600"/>
                </a:solidFill>
                <a:latin typeface="Bookman Old Style" panose="02050604050505020204" pitchFamily="18" charset="0"/>
              </a:rPr>
              <a:t>потішки</a:t>
            </a:r>
            <a:r>
              <a:rPr lang="uk-UA" b="1" dirty="0">
                <a:solidFill>
                  <a:srgbClr val="006600"/>
                </a:solidFill>
                <a:latin typeface="Bookman Old Style" panose="02050604050505020204" pitchFamily="18" charset="0"/>
              </a:rPr>
              <a:t>, примовки, пісеньки на тему здорового способу життя.</a:t>
            </a:r>
          </a:p>
          <a:p>
            <a:pPr marL="0" indent="0">
              <a:buNone/>
            </a:pPr>
            <a:r>
              <a:rPr lang="uk-UA" b="1" dirty="0">
                <a:solidFill>
                  <a:srgbClr val="006600"/>
                </a:solidFill>
                <a:latin typeface="Bookman Old Style" panose="02050604050505020204" pitchFamily="18" charset="0"/>
              </a:rPr>
              <a:t> В ігровій, казковій формі діти </a:t>
            </a:r>
          </a:p>
          <a:p>
            <a:pPr marL="0" indent="0">
              <a:buNone/>
            </a:pPr>
            <a:r>
              <a:rPr lang="uk-UA" b="1" dirty="0">
                <a:solidFill>
                  <a:srgbClr val="006600"/>
                </a:solidFill>
                <a:latin typeface="Bookman Old Style" panose="02050604050505020204" pitchFamily="18" charset="0"/>
              </a:rPr>
              <a:t>охоче освоюють прийоми самомасажу, </a:t>
            </a:r>
          </a:p>
          <a:p>
            <a:pPr marL="0" indent="0">
              <a:buNone/>
            </a:pPr>
            <a:r>
              <a:rPr lang="uk-UA" b="1" dirty="0">
                <a:solidFill>
                  <a:srgbClr val="006600"/>
                </a:solidFill>
                <a:latin typeface="Bookman Old Style" panose="02050604050505020204" pitchFamily="18" charset="0"/>
              </a:rPr>
              <a:t>дихальної гімнастики, </a:t>
            </a:r>
          </a:p>
          <a:p>
            <a:pPr marL="0" indent="0">
              <a:buNone/>
            </a:pPr>
            <a:r>
              <a:rPr lang="uk-UA" b="1" dirty="0">
                <a:solidFill>
                  <a:srgbClr val="006600"/>
                </a:solidFill>
                <a:latin typeface="Bookman Old Style" panose="02050604050505020204" pitchFamily="18" charset="0"/>
              </a:rPr>
              <a:t>гімнастики для очей, </a:t>
            </a:r>
          </a:p>
          <a:p>
            <a:pPr marL="0" indent="0">
              <a:buNone/>
            </a:pPr>
            <a:r>
              <a:rPr lang="uk-UA" b="1" dirty="0">
                <a:solidFill>
                  <a:srgbClr val="006600"/>
                </a:solidFill>
                <a:latin typeface="Bookman Old Style" panose="02050604050505020204" pitchFamily="18" charset="0"/>
              </a:rPr>
              <a:t>розвивають рухові навички,</a:t>
            </a:r>
          </a:p>
          <a:p>
            <a:pPr marL="0" indent="0">
              <a:buNone/>
            </a:pPr>
            <a:r>
              <a:rPr lang="uk-UA" b="1" dirty="0">
                <a:solidFill>
                  <a:srgbClr val="006600"/>
                </a:solidFill>
                <a:latin typeface="Bookman Old Style" panose="02050604050505020204" pitchFamily="18" charset="0"/>
              </a:rPr>
              <a:t>знайомляться із будовою тіла, значенням кожного </a:t>
            </a:r>
            <a:r>
              <a:rPr lang="uk-UA" b="1" dirty="0" err="1">
                <a:solidFill>
                  <a:srgbClr val="006600"/>
                </a:solidFill>
                <a:latin typeface="Bookman Old Style" panose="02050604050505020204" pitchFamily="18" charset="0"/>
              </a:rPr>
              <a:t>життєво</a:t>
            </a:r>
            <a:r>
              <a:rPr lang="uk-UA" b="1" dirty="0">
                <a:solidFill>
                  <a:srgbClr val="006600"/>
                </a:solidFill>
                <a:latin typeface="Bookman Old Style" panose="02050604050505020204" pitchFamily="18" charset="0"/>
              </a:rPr>
              <a:t> важливого органу для людини  </a:t>
            </a:r>
          </a:p>
        </p:txBody>
      </p:sp>
      <p:pic>
        <p:nvPicPr>
          <p:cNvPr id="4" name="Рисунок 3">
            <a:extLst>
              <a:ext uri="{FF2B5EF4-FFF2-40B4-BE49-F238E27FC236}">
                <a16:creationId xmlns:a16="http://schemas.microsoft.com/office/drawing/2014/main" id="{CDD54ADE-D847-4A40-A44F-4149439A4F98}"/>
              </a:ext>
            </a:extLst>
          </p:cNvPr>
          <p:cNvPicPr>
            <a:picLocks noChangeAspect="1"/>
          </p:cNvPicPr>
          <p:nvPr/>
        </p:nvPicPr>
        <p:blipFill>
          <a:blip r:embed="rId2"/>
          <a:stretch>
            <a:fillRect/>
          </a:stretch>
        </p:blipFill>
        <p:spPr>
          <a:xfrm>
            <a:off x="9017262" y="1395367"/>
            <a:ext cx="2466975" cy="1847850"/>
          </a:xfrm>
          <a:prstGeom prst="rect">
            <a:avLst/>
          </a:prstGeom>
        </p:spPr>
      </p:pic>
      <p:pic>
        <p:nvPicPr>
          <p:cNvPr id="5" name="Рисунок 4">
            <a:extLst>
              <a:ext uri="{FF2B5EF4-FFF2-40B4-BE49-F238E27FC236}">
                <a16:creationId xmlns:a16="http://schemas.microsoft.com/office/drawing/2014/main" id="{2A772C96-102F-42DA-9028-9FABFFFA4898}"/>
              </a:ext>
            </a:extLst>
          </p:cNvPr>
          <p:cNvPicPr>
            <a:picLocks noChangeAspect="1"/>
          </p:cNvPicPr>
          <p:nvPr/>
        </p:nvPicPr>
        <p:blipFill>
          <a:blip r:embed="rId3"/>
          <a:stretch>
            <a:fillRect/>
          </a:stretch>
        </p:blipFill>
        <p:spPr>
          <a:xfrm>
            <a:off x="8736274" y="3364220"/>
            <a:ext cx="3028950" cy="1514475"/>
          </a:xfrm>
          <a:prstGeom prst="rect">
            <a:avLst/>
          </a:prstGeom>
        </p:spPr>
      </p:pic>
      <p:pic>
        <p:nvPicPr>
          <p:cNvPr id="6" name="Рисунок 5">
            <a:extLst>
              <a:ext uri="{FF2B5EF4-FFF2-40B4-BE49-F238E27FC236}">
                <a16:creationId xmlns:a16="http://schemas.microsoft.com/office/drawing/2014/main" id="{826B11CB-0E5B-4E67-A679-3DAD40EF069B}"/>
              </a:ext>
            </a:extLst>
          </p:cNvPr>
          <p:cNvPicPr>
            <a:picLocks noChangeAspect="1"/>
          </p:cNvPicPr>
          <p:nvPr/>
        </p:nvPicPr>
        <p:blipFill>
          <a:blip r:embed="rId4"/>
          <a:stretch>
            <a:fillRect/>
          </a:stretch>
        </p:blipFill>
        <p:spPr>
          <a:xfrm>
            <a:off x="9413380" y="5192626"/>
            <a:ext cx="2163101" cy="1464364"/>
          </a:xfrm>
          <a:prstGeom prst="rect">
            <a:avLst/>
          </a:prstGeom>
        </p:spPr>
      </p:pic>
    </p:spTree>
    <p:extLst>
      <p:ext uri="{BB962C8B-B14F-4D97-AF65-F5344CB8AC3E}">
        <p14:creationId xmlns:p14="http://schemas.microsoft.com/office/powerpoint/2010/main" val="1620440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кутник 5">
            <a:extLst>
              <a:ext uri="{FF2B5EF4-FFF2-40B4-BE49-F238E27FC236}">
                <a16:creationId xmlns:a16="http://schemas.microsoft.com/office/drawing/2014/main" id="{72182B3E-10D6-435D-9229-D380EFC6607B}"/>
              </a:ext>
            </a:extLst>
          </p:cNvPr>
          <p:cNvSpPr/>
          <p:nvPr/>
        </p:nvSpPr>
        <p:spPr>
          <a:xfrm>
            <a:off x="319596" y="168677"/>
            <a:ext cx="8824404" cy="5632311"/>
          </a:xfrm>
          <a:prstGeom prst="rect">
            <a:avLst/>
          </a:prstGeom>
          <a:solidFill>
            <a:schemeClr val="accent6">
              <a:lumMod val="20000"/>
              <a:lumOff val="80000"/>
            </a:schemeClr>
          </a:solidFill>
          <a:ln>
            <a:solidFill>
              <a:schemeClr val="accent6">
                <a:lumMod val="75000"/>
              </a:schemeClr>
            </a:solidFill>
          </a:ln>
          <a:effectLst>
            <a:glow rad="228600">
              <a:schemeClr val="accent6">
                <a:satMod val="175000"/>
                <a:alpha val="40000"/>
              </a:schemeClr>
            </a:glow>
          </a:effectLst>
        </p:spPr>
        <p:txBody>
          <a:bodyPr wrap="square">
            <a:spAutoFit/>
          </a:bodyPr>
          <a:lstStyle/>
          <a:p>
            <a:r>
              <a:rPr lang="uk-UA" sz="2400" b="1" i="1" dirty="0">
                <a:solidFill>
                  <a:srgbClr val="006600"/>
                </a:solidFill>
                <a:latin typeface="Bookman Old Style" panose="02050604050505020204" pitchFamily="18" charset="0"/>
              </a:rPr>
              <a:t>Дитина повністю залежить від дорослих, які її оточують та своєю поведінкою подають їй позитивний чи негативний приклад. </a:t>
            </a:r>
          </a:p>
          <a:p>
            <a:r>
              <a:rPr lang="uk-UA" sz="2400" b="1" i="1" dirty="0">
                <a:solidFill>
                  <a:srgbClr val="006600"/>
                </a:solidFill>
                <a:latin typeface="Bookman Old Style" panose="02050604050505020204" pitchFamily="18" charset="0"/>
              </a:rPr>
              <a:t>Батьки у присутності дитини повинні контролювати кожен свій крок, нести у собі ті ідеали, які вони хотіли б прищепити дитині. Щоб дитина росла здоровою, свідоме ставлення до власного здоров'я слід формувати насамперед у батьків.</a:t>
            </a:r>
          </a:p>
          <a:p>
            <a:r>
              <a:rPr lang="uk-UA" sz="2400" b="1" i="1" dirty="0">
                <a:solidFill>
                  <a:srgbClr val="006600"/>
                </a:solidFill>
                <a:latin typeface="Bookman Old Style" panose="02050604050505020204" pitchFamily="18" charset="0"/>
              </a:rPr>
              <a:t> Особливе місце у ЗДО приділяється роботі з батьками. Сім'я відіграє важливу роль, вона разом із дитячим садком є основною соціальною культурою, що забезпечує збереження та зміцнення здоров'я дітей, </a:t>
            </a:r>
          </a:p>
          <a:p>
            <a:r>
              <a:rPr lang="uk-UA" sz="2400" b="1" i="1" dirty="0">
                <a:solidFill>
                  <a:srgbClr val="006600"/>
                </a:solidFill>
                <a:latin typeface="Bookman Old Style" panose="02050604050505020204" pitchFamily="18" charset="0"/>
              </a:rPr>
              <a:t>залучення їх до цінностей ЗСЖ. </a:t>
            </a:r>
          </a:p>
        </p:txBody>
      </p:sp>
      <p:pic>
        <p:nvPicPr>
          <p:cNvPr id="7" name="Рисунок 6">
            <a:extLst>
              <a:ext uri="{FF2B5EF4-FFF2-40B4-BE49-F238E27FC236}">
                <a16:creationId xmlns:a16="http://schemas.microsoft.com/office/drawing/2014/main" id="{A81BE13C-0D6B-4A97-8F13-79CF6034616F}"/>
              </a:ext>
            </a:extLst>
          </p:cNvPr>
          <p:cNvPicPr>
            <a:picLocks noChangeAspect="1"/>
          </p:cNvPicPr>
          <p:nvPr/>
        </p:nvPicPr>
        <p:blipFill>
          <a:blip r:embed="rId2"/>
          <a:stretch>
            <a:fillRect/>
          </a:stretch>
        </p:blipFill>
        <p:spPr>
          <a:xfrm>
            <a:off x="7928591" y="4558238"/>
            <a:ext cx="3186251" cy="2028545"/>
          </a:xfrm>
          <a:prstGeom prst="rect">
            <a:avLst/>
          </a:prstGeom>
          <a:effectLst>
            <a:glow rad="228600">
              <a:schemeClr val="accent4">
                <a:satMod val="175000"/>
                <a:alpha val="40000"/>
              </a:schemeClr>
            </a:glow>
          </a:effectLst>
        </p:spPr>
      </p:pic>
      <p:pic>
        <p:nvPicPr>
          <p:cNvPr id="8" name="Рисунок 7">
            <a:extLst>
              <a:ext uri="{FF2B5EF4-FFF2-40B4-BE49-F238E27FC236}">
                <a16:creationId xmlns:a16="http://schemas.microsoft.com/office/drawing/2014/main" id="{BBEC7D6D-3F04-49A2-953E-2319D5E49EA9}"/>
              </a:ext>
            </a:extLst>
          </p:cNvPr>
          <p:cNvPicPr>
            <a:picLocks noChangeAspect="1"/>
          </p:cNvPicPr>
          <p:nvPr/>
        </p:nvPicPr>
        <p:blipFill>
          <a:blip r:embed="rId3"/>
          <a:stretch>
            <a:fillRect/>
          </a:stretch>
        </p:blipFill>
        <p:spPr>
          <a:xfrm>
            <a:off x="8964227" y="554857"/>
            <a:ext cx="2908177" cy="1744906"/>
          </a:xfrm>
          <a:prstGeom prst="rect">
            <a:avLst/>
          </a:prstGeom>
          <a:effectLst>
            <a:glow rad="228600">
              <a:schemeClr val="accent4">
                <a:satMod val="175000"/>
                <a:alpha val="40000"/>
              </a:schemeClr>
            </a:glow>
          </a:effectLst>
        </p:spPr>
      </p:pic>
    </p:spTree>
    <p:extLst>
      <p:ext uri="{BB962C8B-B14F-4D97-AF65-F5344CB8AC3E}">
        <p14:creationId xmlns:p14="http://schemas.microsoft.com/office/powerpoint/2010/main" val="366449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кутник 3">
            <a:extLst>
              <a:ext uri="{FF2B5EF4-FFF2-40B4-BE49-F238E27FC236}">
                <a16:creationId xmlns:a16="http://schemas.microsoft.com/office/drawing/2014/main" id="{BCB51878-1481-42D8-A84F-E1806110EC03}"/>
              </a:ext>
            </a:extLst>
          </p:cNvPr>
          <p:cNvSpPr/>
          <p:nvPr/>
        </p:nvSpPr>
        <p:spPr>
          <a:xfrm>
            <a:off x="399496" y="870011"/>
            <a:ext cx="8522563" cy="5262979"/>
          </a:xfrm>
          <a:prstGeom prst="rect">
            <a:avLst/>
          </a:prstGeom>
          <a:solidFill>
            <a:schemeClr val="accent6">
              <a:lumMod val="20000"/>
              <a:lumOff val="80000"/>
            </a:schemeClr>
          </a:solidFill>
        </p:spPr>
        <p:txBody>
          <a:bodyPr wrap="square">
            <a:spAutoFit/>
          </a:bodyPr>
          <a:lstStyle/>
          <a:p>
            <a:r>
              <a:rPr lang="uk-UA" sz="2800" b="1" dirty="0">
                <a:solidFill>
                  <a:srgbClr val="006600"/>
                </a:solidFill>
                <a:latin typeface="Bookman Old Style" panose="02050604050505020204" pitchFamily="18" charset="0"/>
              </a:rPr>
              <a:t>Батькам і педагогам треба знати – в ранньому дитинстві відбувається процес формування імунної системи дитини. У несформованому організмі недостатньо виробляється інтерферону – речовини білкового походження, яка виконує головну роль у боротьбі з вірусною інфекцією. Тому кожен вірус, який викликає гостру респіраторну вірусну інфекцію для дітей раннього та дошкільного віку закінчується захворюванням.</a:t>
            </a:r>
          </a:p>
        </p:txBody>
      </p:sp>
      <p:pic>
        <p:nvPicPr>
          <p:cNvPr id="5" name="Рисунок 4">
            <a:extLst>
              <a:ext uri="{FF2B5EF4-FFF2-40B4-BE49-F238E27FC236}">
                <a16:creationId xmlns:a16="http://schemas.microsoft.com/office/drawing/2014/main" id="{6D13C9A1-BED8-4D88-8259-AA050AB8248C}"/>
              </a:ext>
            </a:extLst>
          </p:cNvPr>
          <p:cNvPicPr>
            <a:picLocks noChangeAspect="1"/>
          </p:cNvPicPr>
          <p:nvPr/>
        </p:nvPicPr>
        <p:blipFill>
          <a:blip r:embed="rId2"/>
          <a:stretch>
            <a:fillRect/>
          </a:stretch>
        </p:blipFill>
        <p:spPr>
          <a:xfrm>
            <a:off x="8250396" y="2600973"/>
            <a:ext cx="3542107" cy="1962150"/>
          </a:xfrm>
          <a:prstGeom prst="rect">
            <a:avLst/>
          </a:prstGeom>
        </p:spPr>
      </p:pic>
    </p:spTree>
    <p:extLst>
      <p:ext uri="{BB962C8B-B14F-4D97-AF65-F5344CB8AC3E}">
        <p14:creationId xmlns:p14="http://schemas.microsoft.com/office/powerpoint/2010/main" val="2696796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49A776B2-F98A-4099-BB15-0FFCFC12486C}"/>
              </a:ext>
            </a:extLst>
          </p:cNvPr>
          <p:cNvPicPr>
            <a:picLocks noChangeAspect="1"/>
          </p:cNvPicPr>
          <p:nvPr/>
        </p:nvPicPr>
        <p:blipFill>
          <a:blip r:embed="rId2"/>
          <a:stretch>
            <a:fillRect/>
          </a:stretch>
        </p:blipFill>
        <p:spPr>
          <a:xfrm>
            <a:off x="837744" y="1252539"/>
            <a:ext cx="10516511" cy="4352921"/>
          </a:xfrm>
          <a:prstGeom prst="rect">
            <a:avLst/>
          </a:prstGeom>
        </p:spPr>
      </p:pic>
      <p:sp>
        <p:nvSpPr>
          <p:cNvPr id="5" name="Прямокутник 4">
            <a:extLst>
              <a:ext uri="{FF2B5EF4-FFF2-40B4-BE49-F238E27FC236}">
                <a16:creationId xmlns:a16="http://schemas.microsoft.com/office/drawing/2014/main" id="{1AA5E4CD-F65D-45F8-8D93-E15A6EC5021E}"/>
              </a:ext>
            </a:extLst>
          </p:cNvPr>
          <p:cNvSpPr/>
          <p:nvPr/>
        </p:nvSpPr>
        <p:spPr>
          <a:xfrm>
            <a:off x="266330" y="239698"/>
            <a:ext cx="8877670" cy="6555641"/>
          </a:xfrm>
          <a:prstGeom prst="rect">
            <a:avLst/>
          </a:prstGeom>
          <a:solidFill>
            <a:schemeClr val="accent6">
              <a:lumMod val="20000"/>
              <a:lumOff val="80000"/>
            </a:schemeClr>
          </a:solidFill>
        </p:spPr>
        <p:txBody>
          <a:bodyPr wrap="square">
            <a:spAutoFit/>
          </a:bodyPr>
          <a:lstStyle/>
          <a:p>
            <a:r>
              <a:rPr lang="uk-UA" sz="2800" b="1" dirty="0">
                <a:solidFill>
                  <a:srgbClr val="006600"/>
                </a:solidFill>
                <a:latin typeface="Bookman Old Style" panose="02050604050505020204" pitchFamily="18" charset="0"/>
              </a:rPr>
              <a:t>Перше і найголовніше правило у таких ситуаціях – дітей необхідно оберігати від контактів із вірусними інфекціями.</a:t>
            </a:r>
          </a:p>
          <a:p>
            <a:r>
              <a:rPr lang="uk-UA" sz="2800" b="1" dirty="0">
                <a:solidFill>
                  <a:srgbClr val="006600"/>
                </a:solidFill>
                <a:latin typeface="Bookman Old Style" panose="02050604050505020204" pitchFamily="18" charset="0"/>
              </a:rPr>
              <a:t>Друге правило - батьки і педагоги мають володіти знаннями про те, що головними переносниками вірусів є саме дорослі, у яких нерідко захворювання проходить у прихованій формі. Вплив вірусної інфекції на дорослого та дитячий організм різний. Діти хворіють на вірус досить важко, а після </a:t>
            </a:r>
            <a:r>
              <a:rPr lang="uk-UA" sz="2800" b="1" dirty="0" err="1">
                <a:solidFill>
                  <a:srgbClr val="006600"/>
                </a:solidFill>
                <a:latin typeface="Bookman Old Style" panose="02050604050505020204" pitchFamily="18" charset="0"/>
              </a:rPr>
              <a:t>хвороб</a:t>
            </a:r>
            <a:r>
              <a:rPr lang="uk-UA" sz="2800" b="1" dirty="0">
                <a:solidFill>
                  <a:srgbClr val="006600"/>
                </a:solidFill>
                <a:latin typeface="Bookman Old Style" panose="02050604050505020204" pitchFamily="18" charset="0"/>
              </a:rPr>
              <a:t> у них часто виникають ускладнення. Причиною цього є не лише зниження імунітет</a:t>
            </a:r>
            <a:r>
              <a:rPr lang="en-US" sz="2800" b="1" dirty="0">
                <a:solidFill>
                  <a:srgbClr val="006600"/>
                </a:solidFill>
                <a:latin typeface="Bookman Old Style" panose="02050604050505020204" pitchFamily="18" charset="0"/>
              </a:rPr>
              <a:t>y </a:t>
            </a:r>
            <a:r>
              <a:rPr lang="uk-UA" sz="2800" b="1" dirty="0">
                <a:solidFill>
                  <a:srgbClr val="006600"/>
                </a:solidFill>
                <a:latin typeface="Bookman Old Style" panose="02050604050505020204" pitchFamily="18" charset="0"/>
              </a:rPr>
              <a:t>дитини. Хвороба часто пов'язана з особливостями анатомічної будови дихальної системи дітей.</a:t>
            </a:r>
          </a:p>
        </p:txBody>
      </p:sp>
      <p:pic>
        <p:nvPicPr>
          <p:cNvPr id="6" name="Рисунок 5">
            <a:extLst>
              <a:ext uri="{FF2B5EF4-FFF2-40B4-BE49-F238E27FC236}">
                <a16:creationId xmlns:a16="http://schemas.microsoft.com/office/drawing/2014/main" id="{74B85D6A-3C35-412B-8440-C6D27242D49B}"/>
              </a:ext>
            </a:extLst>
          </p:cNvPr>
          <p:cNvPicPr>
            <a:picLocks noChangeAspect="1"/>
          </p:cNvPicPr>
          <p:nvPr/>
        </p:nvPicPr>
        <p:blipFill>
          <a:blip r:embed="rId3"/>
          <a:stretch>
            <a:fillRect/>
          </a:stretch>
        </p:blipFill>
        <p:spPr>
          <a:xfrm>
            <a:off x="8901898" y="800100"/>
            <a:ext cx="2857500" cy="1600200"/>
          </a:xfrm>
          <a:prstGeom prst="rect">
            <a:avLst/>
          </a:prstGeom>
        </p:spPr>
      </p:pic>
    </p:spTree>
    <p:extLst>
      <p:ext uri="{BB962C8B-B14F-4D97-AF65-F5344CB8AC3E}">
        <p14:creationId xmlns:p14="http://schemas.microsoft.com/office/powerpoint/2010/main" val="4366123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кутник 3">
            <a:extLst>
              <a:ext uri="{FF2B5EF4-FFF2-40B4-BE49-F238E27FC236}">
                <a16:creationId xmlns:a16="http://schemas.microsoft.com/office/drawing/2014/main" id="{1A990290-F6B0-4413-9ED3-A42113311A95}"/>
              </a:ext>
            </a:extLst>
          </p:cNvPr>
          <p:cNvSpPr/>
          <p:nvPr/>
        </p:nvSpPr>
        <p:spPr>
          <a:xfrm>
            <a:off x="372863" y="159798"/>
            <a:ext cx="10244831" cy="6124754"/>
          </a:xfrm>
          <a:prstGeom prst="rect">
            <a:avLst/>
          </a:prstGeom>
          <a:solidFill>
            <a:schemeClr val="accent6">
              <a:lumMod val="20000"/>
              <a:lumOff val="80000"/>
            </a:schemeClr>
          </a:solidFill>
        </p:spPr>
        <p:txBody>
          <a:bodyPr wrap="square">
            <a:spAutoFit/>
          </a:bodyPr>
          <a:lstStyle/>
          <a:p>
            <a:r>
              <a:rPr lang="uk-UA" sz="2800" b="1" dirty="0">
                <a:solidFill>
                  <a:srgbClr val="006600"/>
                </a:solidFill>
                <a:latin typeface="Bookman Old Style" panose="02050604050505020204" pitchFamily="18" charset="0"/>
              </a:rPr>
              <a:t>"Виключення" носа з процесу дихання порушує сон, відпочинок, гру і харчування. Після цього через 2-3 доби у дитини починається запалення середнього відділу вуха, оскільки інфекція з носових ходів швидко проникає через широку євстахієву трубу в барабанні перетинки.</a:t>
            </a:r>
          </a:p>
          <a:p>
            <a:r>
              <a:rPr lang="uk-UA" sz="2800" b="1" dirty="0">
                <a:solidFill>
                  <a:srgbClr val="006600"/>
                </a:solidFill>
                <a:latin typeface="Bookman Old Style" panose="02050604050505020204" pitchFamily="18" charset="0"/>
              </a:rPr>
              <a:t>Далі інфекція прямує у бронхи та легені. У такому разі в малюка може розвинутися бронхіт або запалення </a:t>
            </a:r>
            <a:r>
              <a:rPr lang="uk-UA" sz="2800" b="1" dirty="0" err="1">
                <a:solidFill>
                  <a:srgbClr val="006600"/>
                </a:solidFill>
                <a:latin typeface="Bookman Old Style" panose="02050604050505020204" pitchFamily="18" charset="0"/>
              </a:rPr>
              <a:t>легенів</a:t>
            </a:r>
            <a:r>
              <a:rPr lang="uk-UA" sz="2800" b="1" dirty="0">
                <a:solidFill>
                  <a:srgbClr val="006600"/>
                </a:solidFill>
                <a:latin typeface="Bookman Old Style" panose="02050604050505020204" pitchFamily="18" charset="0"/>
              </a:rPr>
              <a:t>, кисневе голодування, що є надзвичайно важким ускладненням стану здоров'я.</a:t>
            </a:r>
          </a:p>
          <a:p>
            <a:r>
              <a:rPr lang="uk-UA" sz="2800" b="1" dirty="0">
                <a:solidFill>
                  <a:srgbClr val="006600"/>
                </a:solidFill>
                <a:latin typeface="Bookman Old Style" panose="02050604050505020204" pitchFamily="18" charset="0"/>
              </a:rPr>
              <a:t>Лікарська статистика засвідчує, шо майже 90 % усіх захворювань у дітей 2-7 років становлять інфекції дихальних шляхів.</a:t>
            </a:r>
          </a:p>
        </p:txBody>
      </p:sp>
      <p:pic>
        <p:nvPicPr>
          <p:cNvPr id="5" name="Рисунок 4">
            <a:extLst>
              <a:ext uri="{FF2B5EF4-FFF2-40B4-BE49-F238E27FC236}">
                <a16:creationId xmlns:a16="http://schemas.microsoft.com/office/drawing/2014/main" id="{ED55D459-8BB5-4009-889C-52481AE6D6F9}"/>
              </a:ext>
            </a:extLst>
          </p:cNvPr>
          <p:cNvPicPr>
            <a:picLocks noChangeAspect="1"/>
          </p:cNvPicPr>
          <p:nvPr/>
        </p:nvPicPr>
        <p:blipFill>
          <a:blip r:embed="rId2"/>
          <a:stretch>
            <a:fillRect/>
          </a:stretch>
        </p:blipFill>
        <p:spPr>
          <a:xfrm>
            <a:off x="9818702" y="1479637"/>
            <a:ext cx="2077375" cy="1435983"/>
          </a:xfrm>
          <a:prstGeom prst="rect">
            <a:avLst/>
          </a:prstGeom>
        </p:spPr>
      </p:pic>
      <p:pic>
        <p:nvPicPr>
          <p:cNvPr id="6" name="Рисунок 5">
            <a:extLst>
              <a:ext uri="{FF2B5EF4-FFF2-40B4-BE49-F238E27FC236}">
                <a16:creationId xmlns:a16="http://schemas.microsoft.com/office/drawing/2014/main" id="{3D616811-E9E0-4385-B60C-BB7DAAC306B3}"/>
              </a:ext>
            </a:extLst>
          </p:cNvPr>
          <p:cNvPicPr>
            <a:picLocks noChangeAspect="1"/>
          </p:cNvPicPr>
          <p:nvPr/>
        </p:nvPicPr>
        <p:blipFill>
          <a:blip r:embed="rId3"/>
          <a:stretch>
            <a:fillRect/>
          </a:stretch>
        </p:blipFill>
        <p:spPr>
          <a:xfrm>
            <a:off x="9818703" y="3429000"/>
            <a:ext cx="2148396" cy="1428336"/>
          </a:xfrm>
          <a:prstGeom prst="rect">
            <a:avLst/>
          </a:prstGeom>
        </p:spPr>
      </p:pic>
    </p:spTree>
    <p:extLst>
      <p:ext uri="{BB962C8B-B14F-4D97-AF65-F5344CB8AC3E}">
        <p14:creationId xmlns:p14="http://schemas.microsoft.com/office/powerpoint/2010/main" val="2739090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96FCD283-9773-40ED-B8DE-234DF8CCB6B0}"/>
              </a:ext>
            </a:extLst>
          </p:cNvPr>
          <p:cNvPicPr>
            <a:picLocks noChangeAspect="1"/>
          </p:cNvPicPr>
          <p:nvPr/>
        </p:nvPicPr>
        <p:blipFill>
          <a:blip r:embed="rId2"/>
          <a:stretch>
            <a:fillRect/>
          </a:stretch>
        </p:blipFill>
        <p:spPr>
          <a:xfrm>
            <a:off x="837744" y="1252539"/>
            <a:ext cx="10516511" cy="4352921"/>
          </a:xfrm>
          <a:prstGeom prst="rect">
            <a:avLst/>
          </a:prstGeom>
        </p:spPr>
      </p:pic>
      <p:sp>
        <p:nvSpPr>
          <p:cNvPr id="5" name="Прямокутник 4">
            <a:extLst>
              <a:ext uri="{FF2B5EF4-FFF2-40B4-BE49-F238E27FC236}">
                <a16:creationId xmlns:a16="http://schemas.microsoft.com/office/drawing/2014/main" id="{DE1A485F-310A-43FD-935B-7164D628F5E0}"/>
              </a:ext>
            </a:extLst>
          </p:cNvPr>
          <p:cNvSpPr/>
          <p:nvPr/>
        </p:nvSpPr>
        <p:spPr>
          <a:xfrm>
            <a:off x="168676" y="186431"/>
            <a:ext cx="8975324" cy="4911088"/>
          </a:xfrm>
          <a:prstGeom prst="rect">
            <a:avLst/>
          </a:prstGeom>
          <a:solidFill>
            <a:schemeClr val="accent6">
              <a:lumMod val="20000"/>
              <a:lumOff val="80000"/>
            </a:schemeClr>
          </a:solidFill>
        </p:spPr>
        <p:txBody>
          <a:bodyPr wrap="square">
            <a:spAutoFit/>
          </a:bodyPr>
          <a:lstStyle/>
          <a:p>
            <a:pPr marR="89535" indent="269875" algn="just">
              <a:lnSpc>
                <a:spcPct val="107000"/>
              </a:lnSpc>
              <a:spcAft>
                <a:spcPts val="800"/>
              </a:spcAft>
            </a:pPr>
            <a:r>
              <a:rPr lang="uk-UA" sz="2400" b="1" spc="-30" dirty="0">
                <a:solidFill>
                  <a:srgbClr val="006600"/>
                </a:solidFill>
                <a:latin typeface="Bookman Old Style" panose="02050604050505020204" pitchFamily="18" charset="0"/>
                <a:ea typeface="Calibri" panose="020F0502020204030204" pitchFamily="34" charset="0"/>
                <a:cs typeface="Times New Roman" panose="02020603050405020304" pitchFamily="18" charset="0"/>
              </a:rPr>
              <a:t>У 95 % хворобливих дітей дошкільного віку від тривалого прий</a:t>
            </a:r>
            <a:r>
              <a:rPr lang="uk-UA" sz="2400" b="1" spc="-25" dirty="0">
                <a:solidFill>
                  <a:srgbClr val="006600"/>
                </a:solidFill>
                <a:latin typeface="Bookman Old Style" panose="02050604050505020204" pitchFamily="18" charset="0"/>
                <a:ea typeface="Calibri" panose="020F0502020204030204" pitchFamily="34" charset="0"/>
                <a:cs typeface="Times New Roman" panose="02020603050405020304" pitchFamily="18" charset="0"/>
              </a:rPr>
              <a:t>мання ліків порушується також кишкова мікрофлора, яка перешко</a:t>
            </a:r>
            <a:r>
              <a:rPr lang="uk-UA" sz="2400" b="1" spc="-20" dirty="0">
                <a:solidFill>
                  <a:srgbClr val="006600"/>
                </a:solidFill>
                <a:latin typeface="Bookman Old Style" panose="02050604050505020204" pitchFamily="18" charset="0"/>
                <a:ea typeface="Calibri" panose="020F0502020204030204" pitchFamily="34" charset="0"/>
                <a:cs typeface="Times New Roman" panose="02020603050405020304" pitchFamily="18" charset="0"/>
              </a:rPr>
              <a:t>джає проникненню шкідливих мікроорганізмів у кишківник, бере </a:t>
            </a:r>
            <a:r>
              <a:rPr lang="uk-UA" sz="2400" b="1" spc="-15" dirty="0">
                <a:solidFill>
                  <a:srgbClr val="006600"/>
                </a:solidFill>
                <a:latin typeface="Bookman Old Style" panose="02050604050505020204" pitchFamily="18" charset="0"/>
                <a:ea typeface="Calibri" panose="020F0502020204030204" pitchFamily="34" charset="0"/>
                <a:cs typeface="Times New Roman" panose="02020603050405020304" pitchFamily="18" charset="0"/>
              </a:rPr>
              <a:t>участь в утворенні вітамінів групи В та вітаміну D в організмі.</a:t>
            </a:r>
            <a:endParaRPr lang="uk-UA" sz="2400" b="1" dirty="0">
              <a:solidFill>
                <a:srgbClr val="006600"/>
              </a:solidFill>
              <a:latin typeface="Bookman Old Style" panose="02050604050505020204" pitchFamily="18" charset="0"/>
              <a:ea typeface="Calibri" panose="020F0502020204030204" pitchFamily="34" charset="0"/>
              <a:cs typeface="Times New Roman" panose="02020603050405020304" pitchFamily="18" charset="0"/>
            </a:endParaRPr>
          </a:p>
          <a:p>
            <a:pPr marR="89535" indent="269875" algn="just">
              <a:lnSpc>
                <a:spcPct val="107000"/>
              </a:lnSpc>
              <a:spcAft>
                <a:spcPts val="800"/>
              </a:spcAft>
            </a:pPr>
            <a:r>
              <a:rPr lang="uk-UA" sz="2400" b="1" spc="-25" dirty="0">
                <a:solidFill>
                  <a:srgbClr val="006600"/>
                </a:solidFill>
                <a:latin typeface="Bookman Old Style" panose="02050604050505020204" pitchFamily="18" charset="0"/>
                <a:ea typeface="Calibri" panose="020F0502020204030204" pitchFamily="34" charset="0"/>
                <a:cs typeface="Times New Roman" panose="02020603050405020304" pitchFamily="18" charset="0"/>
              </a:rPr>
              <a:t>Аналіз стану здоров'я дітей у дошкільних </a:t>
            </a:r>
            <a:r>
              <a:rPr lang="uk-UA" sz="2400" b="1" spc="-25" dirty="0" err="1">
                <a:solidFill>
                  <a:srgbClr val="006600"/>
                </a:solidFill>
                <a:latin typeface="Bookman Old Style" panose="02050604050505020204" pitchFamily="18" charset="0"/>
                <a:ea typeface="Calibri" panose="020F0502020204030204" pitchFamily="34" charset="0"/>
                <a:cs typeface="Times New Roman" panose="02020603050405020304" pitchFamily="18" charset="0"/>
              </a:rPr>
              <a:t>навчaльних</a:t>
            </a:r>
            <a:r>
              <a:rPr lang="uk-UA" sz="2400" b="1" spc="-25" dirty="0">
                <a:solidFill>
                  <a:srgbClr val="006600"/>
                </a:solidFill>
                <a:latin typeface="Bookman Old Style" panose="02050604050505020204" pitchFamily="18" charset="0"/>
                <a:ea typeface="Calibri" panose="020F0502020204030204" pitchFamily="34" charset="0"/>
                <a:cs typeface="Times New Roman" panose="02020603050405020304" pitchFamily="18" charset="0"/>
              </a:rPr>
              <a:t> закладах </a:t>
            </a:r>
            <a:r>
              <a:rPr lang="uk-UA" sz="2400" b="1" spc="-35" dirty="0">
                <a:solidFill>
                  <a:srgbClr val="006600"/>
                </a:solidFill>
                <a:latin typeface="Bookman Old Style" panose="02050604050505020204" pitchFamily="18" charset="0"/>
                <a:ea typeface="Calibri" panose="020F0502020204030204" pitchFamily="34" charset="0"/>
                <a:cs typeface="Times New Roman" panose="02020603050405020304" pitchFamily="18" charset="0"/>
              </a:rPr>
              <a:t>засвідчує: у дошкільників, які часто хворіють, виявлені чіткі ознаки </a:t>
            </a:r>
            <a:r>
              <a:rPr lang="uk-UA" sz="2400" b="1" spc="-30" dirty="0">
                <a:solidFill>
                  <a:srgbClr val="006600"/>
                </a:solidFill>
                <a:latin typeface="Bookman Old Style" panose="02050604050505020204" pitchFamily="18" charset="0"/>
                <a:ea typeface="Calibri" panose="020F0502020204030204" pitchFamily="34" charset="0"/>
                <a:cs typeface="Times New Roman" panose="02020603050405020304" pitchFamily="18" charset="0"/>
              </a:rPr>
              <a:t>нестачі в організмі вітамінів групи В. Це призводить до появи у них </a:t>
            </a:r>
            <a:r>
              <a:rPr lang="uk-UA" sz="2400" b="1" spc="-10" dirty="0" err="1">
                <a:solidFill>
                  <a:srgbClr val="006600"/>
                </a:solidFill>
                <a:latin typeface="Bookman Old Style" panose="02050604050505020204" pitchFamily="18" charset="0"/>
                <a:ea typeface="Calibri" panose="020F0502020204030204" pitchFamily="34" charset="0"/>
                <a:cs typeface="Times New Roman" panose="02020603050405020304" pitchFamily="18" charset="0"/>
              </a:rPr>
              <a:t>заїдів</a:t>
            </a:r>
            <a:r>
              <a:rPr lang="uk-UA" sz="2400" b="1" spc="-10" dirty="0">
                <a:solidFill>
                  <a:srgbClr val="006600"/>
                </a:solidFill>
                <a:latin typeface="Bookman Old Style" panose="02050604050505020204" pitchFamily="18" charset="0"/>
                <a:ea typeface="Calibri" panose="020F0502020204030204" pitchFamily="34" charset="0"/>
                <a:cs typeface="Times New Roman" panose="02020603050405020304" pitchFamily="18" charset="0"/>
              </a:rPr>
              <a:t>, </a:t>
            </a:r>
            <a:r>
              <a:rPr lang="uk-UA" sz="2400" b="1" spc="-10" dirty="0" err="1">
                <a:solidFill>
                  <a:srgbClr val="006600"/>
                </a:solidFill>
                <a:latin typeface="Bookman Old Style" panose="02050604050505020204" pitchFamily="18" charset="0"/>
                <a:ea typeface="Calibri" panose="020F0502020204030204" pitchFamily="34" charset="0"/>
                <a:cs typeface="Times New Roman" panose="02020603050405020304" pitchFamily="18" charset="0"/>
              </a:rPr>
              <a:t>тріщин</a:t>
            </a:r>
            <a:r>
              <a:rPr lang="uk-UA" sz="2400" b="1" spc="-10" dirty="0">
                <a:solidFill>
                  <a:srgbClr val="006600"/>
                </a:solidFill>
                <a:latin typeface="Bookman Old Style" panose="02050604050505020204" pitchFamily="18" charset="0"/>
                <a:ea typeface="Calibri" panose="020F0502020204030204" pitchFamily="34" charset="0"/>
                <a:cs typeface="Times New Roman" panose="02020603050405020304" pitchFamily="18" charset="0"/>
              </a:rPr>
              <a:t>, запалення слизової оболонки рота, язика.</a:t>
            </a:r>
            <a:endParaRPr lang="uk-UA" sz="2400" b="1" dirty="0">
              <a:solidFill>
                <a:srgbClr val="006600"/>
              </a:solidFill>
              <a:effectLst/>
              <a:latin typeface="Bookman Old Style" panose="02050604050505020204" pitchFamily="18" charset="0"/>
              <a:ea typeface="Calibri" panose="020F0502020204030204" pitchFamily="34" charset="0"/>
              <a:cs typeface="Times New Roman" panose="02020603050405020304" pitchFamily="18" charset="0"/>
            </a:endParaRPr>
          </a:p>
        </p:txBody>
      </p:sp>
      <p:pic>
        <p:nvPicPr>
          <p:cNvPr id="6" name="Рисунок 5">
            <a:extLst>
              <a:ext uri="{FF2B5EF4-FFF2-40B4-BE49-F238E27FC236}">
                <a16:creationId xmlns:a16="http://schemas.microsoft.com/office/drawing/2014/main" id="{FA6D3DD0-025B-4136-A32B-4071C317D67E}"/>
              </a:ext>
            </a:extLst>
          </p:cNvPr>
          <p:cNvPicPr>
            <a:picLocks noChangeAspect="1"/>
          </p:cNvPicPr>
          <p:nvPr/>
        </p:nvPicPr>
        <p:blipFill>
          <a:blip r:embed="rId3"/>
          <a:stretch>
            <a:fillRect/>
          </a:stretch>
        </p:blipFill>
        <p:spPr>
          <a:xfrm>
            <a:off x="9243248" y="186431"/>
            <a:ext cx="2650909" cy="1600200"/>
          </a:xfrm>
          <a:prstGeom prst="rect">
            <a:avLst/>
          </a:prstGeom>
        </p:spPr>
      </p:pic>
      <p:pic>
        <p:nvPicPr>
          <p:cNvPr id="7" name="Рисунок 6">
            <a:extLst>
              <a:ext uri="{FF2B5EF4-FFF2-40B4-BE49-F238E27FC236}">
                <a16:creationId xmlns:a16="http://schemas.microsoft.com/office/drawing/2014/main" id="{FF7FEDB6-9F76-4BCC-97B4-4D71A5739F1C}"/>
              </a:ext>
            </a:extLst>
          </p:cNvPr>
          <p:cNvPicPr>
            <a:picLocks noChangeAspect="1"/>
          </p:cNvPicPr>
          <p:nvPr/>
        </p:nvPicPr>
        <p:blipFill>
          <a:blip r:embed="rId4"/>
          <a:stretch>
            <a:fillRect/>
          </a:stretch>
        </p:blipFill>
        <p:spPr>
          <a:xfrm>
            <a:off x="9064101" y="4314715"/>
            <a:ext cx="2480206" cy="2356853"/>
          </a:xfrm>
          <a:prstGeom prst="rect">
            <a:avLst/>
          </a:prstGeom>
        </p:spPr>
      </p:pic>
      <p:pic>
        <p:nvPicPr>
          <p:cNvPr id="8" name="Рисунок 7">
            <a:extLst>
              <a:ext uri="{FF2B5EF4-FFF2-40B4-BE49-F238E27FC236}">
                <a16:creationId xmlns:a16="http://schemas.microsoft.com/office/drawing/2014/main" id="{FAB873D7-87DB-4531-AB41-7B5E5C9716FA}"/>
              </a:ext>
            </a:extLst>
          </p:cNvPr>
          <p:cNvPicPr>
            <a:picLocks noChangeAspect="1"/>
          </p:cNvPicPr>
          <p:nvPr/>
        </p:nvPicPr>
        <p:blipFill>
          <a:blip r:embed="rId5"/>
          <a:stretch>
            <a:fillRect/>
          </a:stretch>
        </p:blipFill>
        <p:spPr>
          <a:xfrm>
            <a:off x="9274782" y="2113579"/>
            <a:ext cx="2619375" cy="1743075"/>
          </a:xfrm>
          <a:prstGeom prst="rect">
            <a:avLst/>
          </a:prstGeom>
        </p:spPr>
      </p:pic>
    </p:spTree>
    <p:extLst>
      <p:ext uri="{BB962C8B-B14F-4D97-AF65-F5344CB8AC3E}">
        <p14:creationId xmlns:p14="http://schemas.microsoft.com/office/powerpoint/2010/main" val="1000017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CABC459F-4282-4FF8-8EF6-26157FCEC58E}"/>
              </a:ext>
            </a:extLst>
          </p:cNvPr>
          <p:cNvSpPr>
            <a:spLocks noGrp="1"/>
          </p:cNvSpPr>
          <p:nvPr>
            <p:ph idx="1"/>
          </p:nvPr>
        </p:nvSpPr>
        <p:spPr>
          <a:xfrm>
            <a:off x="358806" y="414076"/>
            <a:ext cx="10515600" cy="4351338"/>
          </a:xfrm>
          <a:solidFill>
            <a:schemeClr val="accent6">
              <a:lumMod val="20000"/>
              <a:lumOff val="80000"/>
            </a:schemeClr>
          </a:solidFill>
        </p:spPr>
        <p:txBody>
          <a:bodyPr/>
          <a:lstStyle/>
          <a:p>
            <a:r>
              <a:rPr lang="uk-UA" b="1" dirty="0">
                <a:solidFill>
                  <a:srgbClr val="006600"/>
                </a:solidFill>
                <a:latin typeface="Bookman Old Style" panose="02050604050505020204" pitchFamily="18" charset="0"/>
              </a:rPr>
              <a:t>У 75 % хворобливих вихованців дошкільних навчальних закладів спостерігають ознаки алергійного діатезу (ураження шкіри, слизових оболонок носа і верхніх дихальних шляхів), харчової та медикаментозної алергії. Алергійний діатез, що зустрічається навіть у людей зрілого  віку, протікає на тлі різних порушень функцій шлунково-кишкового тракту, печінки; жовчного міхура.</a:t>
            </a:r>
          </a:p>
        </p:txBody>
      </p:sp>
      <p:pic>
        <p:nvPicPr>
          <p:cNvPr id="4" name="Рисунок 3">
            <a:extLst>
              <a:ext uri="{FF2B5EF4-FFF2-40B4-BE49-F238E27FC236}">
                <a16:creationId xmlns:a16="http://schemas.microsoft.com/office/drawing/2014/main" id="{D3A722AC-DCED-4274-AC57-DC36D847D11D}"/>
              </a:ext>
            </a:extLst>
          </p:cNvPr>
          <p:cNvPicPr>
            <a:picLocks noChangeAspect="1"/>
          </p:cNvPicPr>
          <p:nvPr/>
        </p:nvPicPr>
        <p:blipFill>
          <a:blip r:embed="rId2"/>
          <a:stretch>
            <a:fillRect/>
          </a:stretch>
        </p:blipFill>
        <p:spPr>
          <a:xfrm>
            <a:off x="6887222" y="3972609"/>
            <a:ext cx="3277710" cy="2130512"/>
          </a:xfrm>
          <a:prstGeom prst="rect">
            <a:avLst/>
          </a:prstGeom>
        </p:spPr>
      </p:pic>
      <p:pic>
        <p:nvPicPr>
          <p:cNvPr id="5" name="Рисунок 4">
            <a:extLst>
              <a:ext uri="{FF2B5EF4-FFF2-40B4-BE49-F238E27FC236}">
                <a16:creationId xmlns:a16="http://schemas.microsoft.com/office/drawing/2014/main" id="{3BB50138-6826-4564-A503-966553999E03}"/>
              </a:ext>
            </a:extLst>
          </p:cNvPr>
          <p:cNvPicPr>
            <a:picLocks noChangeAspect="1"/>
          </p:cNvPicPr>
          <p:nvPr/>
        </p:nvPicPr>
        <p:blipFill>
          <a:blip r:embed="rId3"/>
          <a:stretch>
            <a:fillRect/>
          </a:stretch>
        </p:blipFill>
        <p:spPr>
          <a:xfrm>
            <a:off x="2833201" y="3972608"/>
            <a:ext cx="3585354" cy="2471315"/>
          </a:xfrm>
          <a:prstGeom prst="rect">
            <a:avLst/>
          </a:prstGeom>
        </p:spPr>
      </p:pic>
    </p:spTree>
    <p:extLst>
      <p:ext uri="{BB962C8B-B14F-4D97-AF65-F5344CB8AC3E}">
        <p14:creationId xmlns:p14="http://schemas.microsoft.com/office/powerpoint/2010/main" val="1990240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a:extLst>
              <a:ext uri="{FF2B5EF4-FFF2-40B4-BE49-F238E27FC236}">
                <a16:creationId xmlns:a16="http://schemas.microsoft.com/office/drawing/2014/main" id="{0C43865C-AE69-43D8-9426-AF770A97F7C4}"/>
              </a:ext>
            </a:extLst>
          </p:cNvPr>
          <p:cNvPicPr>
            <a:picLocks noGrp="1" noChangeAspect="1"/>
          </p:cNvPicPr>
          <p:nvPr>
            <p:ph idx="1"/>
          </p:nvPr>
        </p:nvPicPr>
        <p:blipFill>
          <a:blip r:embed="rId2"/>
          <a:stretch>
            <a:fillRect/>
          </a:stretch>
        </p:blipFill>
        <p:spPr>
          <a:xfrm>
            <a:off x="310719" y="1124288"/>
            <a:ext cx="3338004" cy="4033639"/>
          </a:xfrm>
          <a:prstGeom prst="rect">
            <a:avLst/>
          </a:prstGeom>
        </p:spPr>
      </p:pic>
      <p:sp>
        <p:nvSpPr>
          <p:cNvPr id="5" name="TextBox 4">
            <a:extLst>
              <a:ext uri="{FF2B5EF4-FFF2-40B4-BE49-F238E27FC236}">
                <a16:creationId xmlns:a16="http://schemas.microsoft.com/office/drawing/2014/main" id="{EF6021E0-EB46-463E-A803-6B486ED688C6}"/>
              </a:ext>
            </a:extLst>
          </p:cNvPr>
          <p:cNvSpPr txBox="1"/>
          <p:nvPr/>
        </p:nvSpPr>
        <p:spPr>
          <a:xfrm>
            <a:off x="3977196" y="506027"/>
            <a:ext cx="7696939" cy="5539978"/>
          </a:xfrm>
          <a:prstGeom prst="rect">
            <a:avLst/>
          </a:prstGeom>
          <a:solidFill>
            <a:schemeClr val="accent6">
              <a:lumMod val="40000"/>
              <a:lumOff val="60000"/>
            </a:schemeClr>
          </a:solidFill>
          <a:ln w="57150">
            <a:solidFill>
              <a:srgbClr val="006600"/>
            </a:solidFill>
          </a:ln>
          <a:effectLst>
            <a:glow rad="228600">
              <a:schemeClr val="accent4">
                <a:satMod val="175000"/>
                <a:alpha val="40000"/>
              </a:schemeClr>
            </a:glow>
          </a:effectLst>
        </p:spPr>
        <p:txBody>
          <a:bodyPr wrap="square" rtlCol="0">
            <a:spAutoFit/>
          </a:bodyPr>
          <a:lstStyle/>
          <a:p>
            <a:r>
              <a:rPr lang="uk-UA" sz="2800" b="1" dirty="0">
                <a:solidFill>
                  <a:schemeClr val="accent6">
                    <a:lumMod val="50000"/>
                  </a:schemeClr>
                </a:solidFill>
                <a:latin typeface="Bookman Old Style" panose="02050604050505020204" pitchFamily="18" charset="0"/>
              </a:rPr>
              <a:t>Формування, збереження, відновлення фізичного, психічного, духовного і соціального здоров’я молодого покоління є </a:t>
            </a:r>
            <a:r>
              <a:rPr lang="uk-UA" sz="2800" b="1" dirty="0" err="1">
                <a:solidFill>
                  <a:schemeClr val="accent6">
                    <a:lumMod val="50000"/>
                  </a:schemeClr>
                </a:solidFill>
                <a:latin typeface="Bookman Old Style" panose="02050604050505020204" pitchFamily="18" charset="0"/>
              </a:rPr>
              <a:t>життєстверджувальною</a:t>
            </a:r>
            <a:r>
              <a:rPr lang="uk-UA" sz="2800" b="1" dirty="0">
                <a:solidFill>
                  <a:schemeClr val="accent6">
                    <a:lumMod val="50000"/>
                  </a:schemeClr>
                </a:solidFill>
                <a:latin typeface="Bookman Old Style" panose="02050604050505020204" pitchFamily="18" charset="0"/>
              </a:rPr>
              <a:t> моделлю цивілізованого суспільства. Здоров’я дітей – це здоров’я нації!                   Реалізація цієї моделі здійснюється сім’єю, самою дитиною, об’єктами та суб’єктами соціально-педагогічного середовища (закладами дошкільної освіти).</a:t>
            </a:r>
          </a:p>
          <a:p>
            <a:r>
              <a:rPr lang="uk-UA" dirty="0"/>
              <a:t> </a:t>
            </a:r>
          </a:p>
        </p:txBody>
      </p:sp>
    </p:spTree>
    <p:extLst>
      <p:ext uri="{BB962C8B-B14F-4D97-AF65-F5344CB8AC3E}">
        <p14:creationId xmlns:p14="http://schemas.microsoft.com/office/powerpoint/2010/main" val="25067921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кутник 3">
            <a:extLst>
              <a:ext uri="{FF2B5EF4-FFF2-40B4-BE49-F238E27FC236}">
                <a16:creationId xmlns:a16="http://schemas.microsoft.com/office/drawing/2014/main" id="{64B18A06-49BF-444E-A374-C92E5CC81EBF}"/>
              </a:ext>
            </a:extLst>
          </p:cNvPr>
          <p:cNvSpPr/>
          <p:nvPr/>
        </p:nvSpPr>
        <p:spPr>
          <a:xfrm>
            <a:off x="363984" y="142043"/>
            <a:ext cx="8780016" cy="5262979"/>
          </a:xfrm>
          <a:prstGeom prst="rect">
            <a:avLst/>
          </a:prstGeom>
          <a:solidFill>
            <a:schemeClr val="accent6">
              <a:lumMod val="20000"/>
              <a:lumOff val="80000"/>
            </a:schemeClr>
          </a:solidFill>
        </p:spPr>
        <p:txBody>
          <a:bodyPr wrap="square">
            <a:spAutoFit/>
          </a:bodyPr>
          <a:lstStyle/>
          <a:p>
            <a:r>
              <a:rPr lang="uk-UA" sz="2400" b="1" dirty="0">
                <a:solidFill>
                  <a:srgbClr val="006600"/>
                </a:solidFill>
                <a:latin typeface="Bookman Old Style" panose="02050604050505020204" pitchFamily="18" charset="0"/>
              </a:rPr>
              <a:t>Діти, які часто хворіють вірусними інфекціями, мають також відхилення у діяльності нервової системи, що виявляється у різних невротичних реакціях (нервовий тик, енурез, заїкання).</a:t>
            </a:r>
          </a:p>
          <a:p>
            <a:r>
              <a:rPr lang="uk-UA" sz="2400" b="1" dirty="0">
                <a:solidFill>
                  <a:srgbClr val="006600"/>
                </a:solidFill>
                <a:latin typeface="Bookman Old Style" panose="02050604050505020204" pitchFamily="18" charset="0"/>
              </a:rPr>
              <a:t>Ось чому вірусні респіраторні захворювання дихальних шляхів дітей раннього та дошкільного віку повинні привертати пильну увагу всіх дорослих — батьків, вихователів, медичних працівників.</a:t>
            </a:r>
          </a:p>
          <a:p>
            <a:r>
              <a:rPr lang="uk-UA" sz="2400" b="1" dirty="0">
                <a:solidFill>
                  <a:srgbClr val="006600"/>
                </a:solidFill>
                <a:latin typeface="Bookman Old Style" panose="02050604050505020204" pitchFamily="18" charset="0"/>
              </a:rPr>
              <a:t>Трапляються випадки, коли вірусні інфекції набувають хронічної форми. Сучасною медициною доведено, шо тривалі, хронічні носії вірусів в організмі дитини є збудниками гострих респіраторних вірусних інфекцій.</a:t>
            </a:r>
          </a:p>
        </p:txBody>
      </p:sp>
      <p:pic>
        <p:nvPicPr>
          <p:cNvPr id="5" name="Рисунок 4">
            <a:extLst>
              <a:ext uri="{FF2B5EF4-FFF2-40B4-BE49-F238E27FC236}">
                <a16:creationId xmlns:a16="http://schemas.microsoft.com/office/drawing/2014/main" id="{79D15BC2-0C39-410C-A011-92F6067F39E7}"/>
              </a:ext>
            </a:extLst>
          </p:cNvPr>
          <p:cNvPicPr>
            <a:picLocks noChangeAspect="1"/>
          </p:cNvPicPr>
          <p:nvPr/>
        </p:nvPicPr>
        <p:blipFill>
          <a:blip r:embed="rId2"/>
          <a:stretch>
            <a:fillRect/>
          </a:stretch>
        </p:blipFill>
        <p:spPr>
          <a:xfrm>
            <a:off x="8968574" y="531180"/>
            <a:ext cx="2724150" cy="1676400"/>
          </a:xfrm>
          <a:prstGeom prst="rect">
            <a:avLst/>
          </a:prstGeom>
        </p:spPr>
      </p:pic>
    </p:spTree>
    <p:extLst>
      <p:ext uri="{BB962C8B-B14F-4D97-AF65-F5344CB8AC3E}">
        <p14:creationId xmlns:p14="http://schemas.microsoft.com/office/powerpoint/2010/main" val="35578085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B992E91A-AE14-43BE-8EA0-10621FA13557}"/>
              </a:ext>
            </a:extLst>
          </p:cNvPr>
          <p:cNvSpPr>
            <a:spLocks noGrp="1"/>
          </p:cNvSpPr>
          <p:nvPr>
            <p:ph idx="1"/>
          </p:nvPr>
        </p:nvSpPr>
        <p:spPr>
          <a:xfrm>
            <a:off x="310718" y="204186"/>
            <a:ext cx="11043082" cy="5972777"/>
          </a:xfrm>
          <a:solidFill>
            <a:schemeClr val="accent6">
              <a:lumMod val="20000"/>
              <a:lumOff val="80000"/>
            </a:schemeClr>
          </a:solidFill>
        </p:spPr>
        <p:txBody>
          <a:bodyPr>
            <a:normAutofit/>
          </a:bodyPr>
          <a:lstStyle/>
          <a:p>
            <a:pPr marL="0" indent="0">
              <a:buNone/>
            </a:pPr>
            <a:r>
              <a:rPr lang="uk-UA" sz="3100" b="1" dirty="0">
                <a:solidFill>
                  <a:srgbClr val="006600"/>
                </a:solidFill>
                <a:latin typeface="Bookman Old Style" panose="02050604050505020204" pitchFamily="18" charset="0"/>
              </a:rPr>
              <a:t>Хворобливість дітей є надзвичайно тривожним явищем. Це головна причина відставання вихованців у навчанні, засвоєнні навчальної програми, фізичному та психічному розвиткові.</a:t>
            </a:r>
          </a:p>
          <a:p>
            <a:pPr marL="0" indent="0">
              <a:buNone/>
            </a:pPr>
            <a:r>
              <a:rPr lang="uk-UA" sz="3100" b="1" dirty="0">
                <a:solidFill>
                  <a:srgbClr val="006600"/>
                </a:solidFill>
                <a:latin typeface="Bookman Old Style" panose="02050604050505020204" pitchFamily="18" charset="0"/>
              </a:rPr>
              <a:t>Такі діти вимагають</a:t>
            </a:r>
          </a:p>
          <a:p>
            <a:pPr marL="0" indent="0">
              <a:buNone/>
            </a:pPr>
            <a:r>
              <a:rPr lang="uk-UA" sz="3100" b="1" dirty="0">
                <a:solidFill>
                  <a:srgbClr val="006600"/>
                </a:solidFill>
                <a:latin typeface="Bookman Old Style" panose="02050604050505020204" pitchFamily="18" charset="0"/>
              </a:rPr>
              <a:t> особливої уваги, з ними</a:t>
            </a:r>
          </a:p>
          <a:p>
            <a:pPr marL="0" indent="0">
              <a:buNone/>
            </a:pPr>
            <a:r>
              <a:rPr lang="uk-UA" sz="3100" b="1" dirty="0">
                <a:solidFill>
                  <a:srgbClr val="006600"/>
                </a:solidFill>
                <a:latin typeface="Bookman Old Style" panose="02050604050505020204" pitchFamily="18" charset="0"/>
              </a:rPr>
              <a:t> потрібно займатися додатково.</a:t>
            </a:r>
          </a:p>
          <a:p>
            <a:pPr marL="0" indent="0">
              <a:buNone/>
            </a:pPr>
            <a:r>
              <a:rPr lang="uk-UA" sz="3100" b="1" dirty="0">
                <a:solidFill>
                  <a:srgbClr val="006600"/>
                </a:solidFill>
                <a:latin typeface="Bookman Old Style" panose="02050604050505020204" pitchFamily="18" charset="0"/>
              </a:rPr>
              <a:t> Доцільними будуть консультації і для її батьків.</a:t>
            </a:r>
          </a:p>
          <a:p>
            <a:endParaRPr lang="uk-UA" dirty="0"/>
          </a:p>
        </p:txBody>
      </p:sp>
      <p:pic>
        <p:nvPicPr>
          <p:cNvPr id="4" name="Рисунок 3">
            <a:extLst>
              <a:ext uri="{FF2B5EF4-FFF2-40B4-BE49-F238E27FC236}">
                <a16:creationId xmlns:a16="http://schemas.microsoft.com/office/drawing/2014/main" id="{F67FDE72-AFBC-46F4-B71E-8A604689D050}"/>
              </a:ext>
            </a:extLst>
          </p:cNvPr>
          <p:cNvPicPr>
            <a:picLocks noChangeAspect="1"/>
          </p:cNvPicPr>
          <p:nvPr/>
        </p:nvPicPr>
        <p:blipFill>
          <a:blip r:embed="rId2"/>
          <a:stretch>
            <a:fillRect/>
          </a:stretch>
        </p:blipFill>
        <p:spPr>
          <a:xfrm>
            <a:off x="7891786" y="2037563"/>
            <a:ext cx="2800350" cy="1628775"/>
          </a:xfrm>
          <a:prstGeom prst="rect">
            <a:avLst/>
          </a:prstGeom>
        </p:spPr>
      </p:pic>
      <p:pic>
        <p:nvPicPr>
          <p:cNvPr id="5" name="Рисунок 4">
            <a:extLst>
              <a:ext uri="{FF2B5EF4-FFF2-40B4-BE49-F238E27FC236}">
                <a16:creationId xmlns:a16="http://schemas.microsoft.com/office/drawing/2014/main" id="{7C742E7D-B5D2-4297-B7BB-BF9A50B8E9E1}"/>
              </a:ext>
            </a:extLst>
          </p:cNvPr>
          <p:cNvPicPr>
            <a:picLocks noChangeAspect="1"/>
          </p:cNvPicPr>
          <p:nvPr/>
        </p:nvPicPr>
        <p:blipFill>
          <a:blip r:embed="rId3"/>
          <a:stretch>
            <a:fillRect/>
          </a:stretch>
        </p:blipFill>
        <p:spPr>
          <a:xfrm>
            <a:off x="5199216" y="4169962"/>
            <a:ext cx="2800350" cy="2204205"/>
          </a:xfrm>
          <a:prstGeom prst="rect">
            <a:avLst/>
          </a:prstGeom>
        </p:spPr>
      </p:pic>
      <p:pic>
        <p:nvPicPr>
          <p:cNvPr id="6" name="Рисунок 5">
            <a:extLst>
              <a:ext uri="{FF2B5EF4-FFF2-40B4-BE49-F238E27FC236}">
                <a16:creationId xmlns:a16="http://schemas.microsoft.com/office/drawing/2014/main" id="{E16909FA-4565-4AF7-B8A8-8B890DAA91FA}"/>
              </a:ext>
            </a:extLst>
          </p:cNvPr>
          <p:cNvPicPr>
            <a:picLocks noChangeAspect="1"/>
          </p:cNvPicPr>
          <p:nvPr/>
        </p:nvPicPr>
        <p:blipFill>
          <a:blip r:embed="rId4"/>
          <a:stretch>
            <a:fillRect/>
          </a:stretch>
        </p:blipFill>
        <p:spPr>
          <a:xfrm>
            <a:off x="1566354" y="4624388"/>
            <a:ext cx="2933700" cy="1552575"/>
          </a:xfrm>
          <a:prstGeom prst="rect">
            <a:avLst/>
          </a:prstGeom>
        </p:spPr>
      </p:pic>
    </p:spTree>
    <p:extLst>
      <p:ext uri="{BB962C8B-B14F-4D97-AF65-F5344CB8AC3E}">
        <p14:creationId xmlns:p14="http://schemas.microsoft.com/office/powerpoint/2010/main" val="3319074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FDB8477F-D4A1-4C66-B0F5-92EEE4394BE4}"/>
              </a:ext>
            </a:extLst>
          </p:cNvPr>
          <p:cNvSpPr>
            <a:spLocks noGrp="1"/>
          </p:cNvSpPr>
          <p:nvPr>
            <p:ph idx="1"/>
          </p:nvPr>
        </p:nvSpPr>
        <p:spPr>
          <a:xfrm>
            <a:off x="716093" y="1745725"/>
            <a:ext cx="10515600" cy="4351338"/>
          </a:xfrm>
          <a:solidFill>
            <a:schemeClr val="accent6">
              <a:lumMod val="20000"/>
              <a:lumOff val="80000"/>
            </a:schemeClr>
          </a:solidFill>
        </p:spPr>
        <p:txBody>
          <a:bodyPr/>
          <a:lstStyle/>
          <a:p>
            <a:pPr marL="0" indent="0">
              <a:buNone/>
            </a:pPr>
            <a:endParaRPr lang="uk-UA" b="1" dirty="0">
              <a:solidFill>
                <a:srgbClr val="006600"/>
              </a:solidFill>
              <a:latin typeface="Bookman Old Style" panose="02050604050505020204" pitchFamily="18" charset="0"/>
            </a:endParaRPr>
          </a:p>
          <a:p>
            <a:pPr marL="0" indent="0">
              <a:buNone/>
            </a:pPr>
            <a:r>
              <a:rPr lang="uk-UA" b="1" dirty="0">
                <a:solidFill>
                  <a:srgbClr val="006600"/>
                </a:solidFill>
                <a:latin typeface="Bookman Old Style" panose="02050604050505020204" pitchFamily="18" charset="0"/>
              </a:rPr>
              <a:t> Дорослі повинні дотримувати певних гігієнічних норм — правильно організовувати харчування, дотримувати режимних моментів, проводити різні форми роботи з фізичного виховання, загартовування, </a:t>
            </a:r>
          </a:p>
          <a:p>
            <a:pPr marL="0" indent="0">
              <a:buNone/>
            </a:pPr>
            <a:r>
              <a:rPr lang="uk-UA" b="1" dirty="0">
                <a:solidFill>
                  <a:srgbClr val="006600"/>
                </a:solidFill>
                <a:latin typeface="Bookman Old Style" panose="02050604050505020204" pitchFamily="18" charset="0"/>
              </a:rPr>
              <a:t>використовувати </a:t>
            </a:r>
          </a:p>
          <a:p>
            <a:pPr marL="0" indent="0">
              <a:buNone/>
            </a:pPr>
            <a:r>
              <a:rPr lang="uk-UA" b="1" dirty="0">
                <a:solidFill>
                  <a:srgbClr val="006600"/>
                </a:solidFill>
                <a:latin typeface="Bookman Old Style" panose="02050604050505020204" pitchFamily="18" charset="0"/>
              </a:rPr>
              <a:t>дихальну гімнастику, </a:t>
            </a:r>
          </a:p>
          <a:p>
            <a:pPr marL="0" indent="0">
              <a:buNone/>
            </a:pPr>
            <a:r>
              <a:rPr lang="uk-UA" b="1" dirty="0">
                <a:solidFill>
                  <a:srgbClr val="006600"/>
                </a:solidFill>
                <a:latin typeface="Bookman Old Style" panose="02050604050505020204" pitchFamily="18" charset="0"/>
              </a:rPr>
              <a:t>точковий масаж тощо.</a:t>
            </a:r>
            <a:r>
              <a:rPr lang="uk-UA" dirty="0"/>
              <a:t> </a:t>
            </a:r>
          </a:p>
        </p:txBody>
      </p:sp>
      <p:pic>
        <p:nvPicPr>
          <p:cNvPr id="4" name="Рисунок 3">
            <a:extLst>
              <a:ext uri="{FF2B5EF4-FFF2-40B4-BE49-F238E27FC236}">
                <a16:creationId xmlns:a16="http://schemas.microsoft.com/office/drawing/2014/main" id="{643B2519-242F-4593-B975-ABF00BE98D36}"/>
              </a:ext>
            </a:extLst>
          </p:cNvPr>
          <p:cNvPicPr>
            <a:picLocks noChangeAspect="1"/>
          </p:cNvPicPr>
          <p:nvPr/>
        </p:nvPicPr>
        <p:blipFill>
          <a:blip r:embed="rId2"/>
          <a:stretch>
            <a:fillRect/>
          </a:stretch>
        </p:blipFill>
        <p:spPr>
          <a:xfrm>
            <a:off x="8898403" y="184933"/>
            <a:ext cx="2450237" cy="2157025"/>
          </a:xfrm>
          <a:prstGeom prst="rect">
            <a:avLst/>
          </a:prstGeom>
        </p:spPr>
      </p:pic>
      <p:pic>
        <p:nvPicPr>
          <p:cNvPr id="5" name="Рисунок 4">
            <a:extLst>
              <a:ext uri="{FF2B5EF4-FFF2-40B4-BE49-F238E27FC236}">
                <a16:creationId xmlns:a16="http://schemas.microsoft.com/office/drawing/2014/main" id="{2623D844-12B2-4C92-9B56-23710EB258D3}"/>
              </a:ext>
            </a:extLst>
          </p:cNvPr>
          <p:cNvPicPr>
            <a:picLocks noChangeAspect="1"/>
          </p:cNvPicPr>
          <p:nvPr/>
        </p:nvPicPr>
        <p:blipFill>
          <a:blip r:embed="rId3"/>
          <a:stretch>
            <a:fillRect/>
          </a:stretch>
        </p:blipFill>
        <p:spPr>
          <a:xfrm>
            <a:off x="843360" y="294199"/>
            <a:ext cx="2903017" cy="1964597"/>
          </a:xfrm>
          <a:prstGeom prst="rect">
            <a:avLst/>
          </a:prstGeom>
        </p:spPr>
      </p:pic>
      <p:pic>
        <p:nvPicPr>
          <p:cNvPr id="6" name="Рисунок 5">
            <a:extLst>
              <a:ext uri="{FF2B5EF4-FFF2-40B4-BE49-F238E27FC236}">
                <a16:creationId xmlns:a16="http://schemas.microsoft.com/office/drawing/2014/main" id="{DCA941CE-E1E7-40FE-8565-F009B40AF8A4}"/>
              </a:ext>
            </a:extLst>
          </p:cNvPr>
          <p:cNvPicPr>
            <a:picLocks noChangeAspect="1"/>
          </p:cNvPicPr>
          <p:nvPr/>
        </p:nvPicPr>
        <p:blipFill>
          <a:blip r:embed="rId4"/>
          <a:stretch>
            <a:fillRect/>
          </a:stretch>
        </p:blipFill>
        <p:spPr>
          <a:xfrm>
            <a:off x="6272735" y="3960851"/>
            <a:ext cx="3574781" cy="2136212"/>
          </a:xfrm>
          <a:prstGeom prst="rect">
            <a:avLst/>
          </a:prstGeom>
        </p:spPr>
      </p:pic>
    </p:spTree>
    <p:extLst>
      <p:ext uri="{BB962C8B-B14F-4D97-AF65-F5344CB8AC3E}">
        <p14:creationId xmlns:p14="http://schemas.microsoft.com/office/powerpoint/2010/main" val="327887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32406438-8613-4CF5-A677-C123F8B1C611}"/>
              </a:ext>
            </a:extLst>
          </p:cNvPr>
          <p:cNvSpPr>
            <a:spLocks noGrp="1"/>
          </p:cNvSpPr>
          <p:nvPr>
            <p:ph idx="1"/>
          </p:nvPr>
        </p:nvSpPr>
        <p:spPr>
          <a:xfrm>
            <a:off x="234519" y="183256"/>
            <a:ext cx="10515600" cy="4351338"/>
          </a:xfrm>
          <a:solidFill>
            <a:schemeClr val="accent6">
              <a:lumMod val="20000"/>
              <a:lumOff val="80000"/>
            </a:schemeClr>
          </a:solidFill>
        </p:spPr>
        <p:txBody>
          <a:bodyPr>
            <a:normAutofit fontScale="92500" lnSpcReduction="20000"/>
          </a:bodyPr>
          <a:lstStyle/>
          <a:p>
            <a:r>
              <a:rPr lang="uk-UA" sz="3000" b="1" dirty="0">
                <a:solidFill>
                  <a:srgbClr val="006600"/>
                </a:solidFill>
                <a:latin typeface="Bookman Old Style" panose="02050604050505020204" pitchFamily="18" charset="0"/>
              </a:rPr>
              <a:t>Особливо важливим є загартовування дітей. Сутністю загартовування є:</a:t>
            </a:r>
          </a:p>
          <a:p>
            <a:r>
              <a:rPr lang="uk-UA" sz="3000" b="1" dirty="0">
                <a:solidFill>
                  <a:srgbClr val="006600"/>
                </a:solidFill>
                <a:latin typeface="Bookman Old Style" panose="02050604050505020204" pitchFamily="18" charset="0"/>
              </a:rPr>
              <a:t>-	збільшення вироблення тепла в організмі та зменшення тепловіддачі, що створює умови для зниження вірусів;</a:t>
            </a:r>
          </a:p>
          <a:p>
            <a:r>
              <a:rPr lang="uk-UA" sz="3000" b="1" dirty="0">
                <a:solidFill>
                  <a:srgbClr val="006600"/>
                </a:solidFill>
                <a:latin typeface="Bookman Old Style" panose="02050604050505020204" pitchFamily="18" charset="0"/>
              </a:rPr>
              <a:t>-	підвищення імунітету завдяки виробленню в організмі інтерферону, </a:t>
            </a:r>
            <a:r>
              <a:rPr lang="uk-UA" sz="3000" b="1" dirty="0" err="1">
                <a:solidFill>
                  <a:srgbClr val="006600"/>
                </a:solidFill>
                <a:latin typeface="Bookman Old Style" panose="02050604050505020204" pitchFamily="18" charset="0"/>
              </a:rPr>
              <a:t>лізоциту</a:t>
            </a:r>
            <a:r>
              <a:rPr lang="uk-UA" sz="3000" b="1" dirty="0">
                <a:solidFill>
                  <a:srgbClr val="006600"/>
                </a:solidFill>
                <a:latin typeface="Bookman Old Style" panose="02050604050505020204" pitchFamily="18" charset="0"/>
              </a:rPr>
              <a:t> та інших захисних чинників;</a:t>
            </a:r>
          </a:p>
          <a:p>
            <a:r>
              <a:rPr lang="uk-UA" sz="3000" b="1" dirty="0">
                <a:solidFill>
                  <a:srgbClr val="006600"/>
                </a:solidFill>
                <a:latin typeface="Bookman Old Style" panose="02050604050505020204" pitchFamily="18" charset="0"/>
              </a:rPr>
              <a:t>-	природне утворення в організмі вітаміну </a:t>
            </a:r>
            <a:r>
              <a:rPr lang="en-US" sz="3000" b="1" dirty="0">
                <a:solidFill>
                  <a:srgbClr val="006600"/>
                </a:solidFill>
                <a:latin typeface="Bookman Old Style" panose="02050604050505020204" pitchFamily="18" charset="0"/>
              </a:rPr>
              <a:t>D, </a:t>
            </a:r>
            <a:r>
              <a:rPr lang="uk-UA" sz="3000" b="1" dirty="0">
                <a:solidFill>
                  <a:srgbClr val="006600"/>
                </a:solidFill>
                <a:latin typeface="Bookman Old Style" panose="02050604050505020204" pitchFamily="18" charset="0"/>
              </a:rPr>
              <a:t>який виробляється під час ультрафіолетового випромінювання і слугує для формування т</a:t>
            </a:r>
            <a:r>
              <a:rPr lang="en-US" sz="3000" b="1" dirty="0">
                <a:solidFill>
                  <a:srgbClr val="006600"/>
                </a:solidFill>
                <a:latin typeface="Bookman Old Style" panose="02050604050505020204" pitchFamily="18" charset="0"/>
              </a:rPr>
              <a:t>a </a:t>
            </a:r>
            <a:r>
              <a:rPr lang="uk-UA" sz="3000" b="1" dirty="0">
                <a:solidFill>
                  <a:srgbClr val="006600"/>
                </a:solidFill>
                <a:latin typeface="Bookman Old Style" panose="02050604050505020204" pitchFamily="18" charset="0"/>
              </a:rPr>
              <a:t>зміцнення кісткових тканин.</a:t>
            </a:r>
          </a:p>
          <a:p>
            <a:endParaRPr lang="uk-UA" dirty="0"/>
          </a:p>
        </p:txBody>
      </p:sp>
      <p:pic>
        <p:nvPicPr>
          <p:cNvPr id="4" name="Рисунок 3">
            <a:extLst>
              <a:ext uri="{FF2B5EF4-FFF2-40B4-BE49-F238E27FC236}">
                <a16:creationId xmlns:a16="http://schemas.microsoft.com/office/drawing/2014/main" id="{C8C31B14-4088-462A-91E8-5D2A238B9F56}"/>
              </a:ext>
            </a:extLst>
          </p:cNvPr>
          <p:cNvPicPr>
            <a:picLocks noChangeAspect="1"/>
          </p:cNvPicPr>
          <p:nvPr/>
        </p:nvPicPr>
        <p:blipFill>
          <a:blip r:embed="rId2"/>
          <a:stretch>
            <a:fillRect/>
          </a:stretch>
        </p:blipFill>
        <p:spPr>
          <a:xfrm>
            <a:off x="587174" y="4332996"/>
            <a:ext cx="2967176" cy="2103315"/>
          </a:xfrm>
          <a:prstGeom prst="rect">
            <a:avLst/>
          </a:prstGeom>
        </p:spPr>
      </p:pic>
      <p:pic>
        <p:nvPicPr>
          <p:cNvPr id="5" name="Рисунок 4">
            <a:extLst>
              <a:ext uri="{FF2B5EF4-FFF2-40B4-BE49-F238E27FC236}">
                <a16:creationId xmlns:a16="http://schemas.microsoft.com/office/drawing/2014/main" id="{B3458CD0-9DDA-4421-B056-B63F1244DB8E}"/>
              </a:ext>
            </a:extLst>
          </p:cNvPr>
          <p:cNvPicPr>
            <a:picLocks noChangeAspect="1"/>
          </p:cNvPicPr>
          <p:nvPr/>
        </p:nvPicPr>
        <p:blipFill>
          <a:blip r:embed="rId3"/>
          <a:stretch>
            <a:fillRect/>
          </a:stretch>
        </p:blipFill>
        <p:spPr>
          <a:xfrm>
            <a:off x="4101484" y="4448083"/>
            <a:ext cx="3382392" cy="1988228"/>
          </a:xfrm>
          <a:prstGeom prst="rect">
            <a:avLst/>
          </a:prstGeom>
        </p:spPr>
      </p:pic>
      <p:pic>
        <p:nvPicPr>
          <p:cNvPr id="6" name="Рисунок 5">
            <a:extLst>
              <a:ext uri="{FF2B5EF4-FFF2-40B4-BE49-F238E27FC236}">
                <a16:creationId xmlns:a16="http://schemas.microsoft.com/office/drawing/2014/main" id="{BF7E8121-5D9E-4B43-94D5-14966FE63109}"/>
              </a:ext>
            </a:extLst>
          </p:cNvPr>
          <p:cNvPicPr>
            <a:picLocks noChangeAspect="1"/>
          </p:cNvPicPr>
          <p:nvPr/>
        </p:nvPicPr>
        <p:blipFill>
          <a:blip r:embed="rId4"/>
          <a:stretch>
            <a:fillRect/>
          </a:stretch>
        </p:blipFill>
        <p:spPr>
          <a:xfrm>
            <a:off x="7987869" y="4332996"/>
            <a:ext cx="2967176" cy="1925761"/>
          </a:xfrm>
          <a:prstGeom prst="rect">
            <a:avLst/>
          </a:prstGeom>
        </p:spPr>
      </p:pic>
    </p:spTree>
    <p:extLst>
      <p:ext uri="{BB962C8B-B14F-4D97-AF65-F5344CB8AC3E}">
        <p14:creationId xmlns:p14="http://schemas.microsoft.com/office/powerpoint/2010/main" val="835517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40A63D95-8B10-4592-8763-AD3091F80955}"/>
              </a:ext>
            </a:extLst>
          </p:cNvPr>
          <p:cNvSpPr>
            <a:spLocks noGrp="1"/>
          </p:cNvSpPr>
          <p:nvPr>
            <p:ph idx="1"/>
          </p:nvPr>
        </p:nvSpPr>
        <p:spPr>
          <a:xfrm>
            <a:off x="394317" y="245399"/>
            <a:ext cx="10515600" cy="4351338"/>
          </a:xfrm>
          <a:solidFill>
            <a:schemeClr val="accent6">
              <a:lumMod val="20000"/>
              <a:lumOff val="80000"/>
            </a:schemeClr>
          </a:solidFill>
        </p:spPr>
        <p:txBody>
          <a:bodyPr/>
          <a:lstStyle/>
          <a:p>
            <a:pPr marL="0" indent="0">
              <a:buNone/>
            </a:pPr>
            <a:r>
              <a:rPr lang="uk-UA" dirty="0"/>
              <a:t>    </a:t>
            </a:r>
          </a:p>
          <a:p>
            <a:r>
              <a:rPr lang="uk-UA" b="1" dirty="0">
                <a:solidFill>
                  <a:srgbClr val="006600"/>
                </a:solidFill>
                <a:latin typeface="Bookman Old Style" panose="02050604050505020204" pitchFamily="18" charset="0"/>
              </a:rPr>
              <a:t>По-трете, для збагачення мікрофлори кишківника та достатнього вироблення вітамінів групи В хворобливим дітям необхідно більше споживати овочів, фруктів, кисломолочних продуктів (особливо ацидофільних). Треба використовувати спеціальні мікробіологічні препарати - </a:t>
            </a:r>
            <a:r>
              <a:rPr lang="uk-UA" b="1" dirty="0" err="1">
                <a:solidFill>
                  <a:srgbClr val="006600"/>
                </a:solidFill>
                <a:latin typeface="Bookman Old Style" panose="02050604050505020204" pitchFamily="18" charset="0"/>
              </a:rPr>
              <a:t>пробіотики</a:t>
            </a:r>
            <a:r>
              <a:rPr lang="uk-UA" b="1" dirty="0">
                <a:solidFill>
                  <a:srgbClr val="006600"/>
                </a:solidFill>
                <a:latin typeface="Bookman Old Style" panose="02050604050505020204" pitchFamily="18" charset="0"/>
              </a:rPr>
              <a:t>, </a:t>
            </a:r>
            <a:r>
              <a:rPr lang="uk-UA" b="1" dirty="0" err="1">
                <a:solidFill>
                  <a:srgbClr val="006600"/>
                </a:solidFill>
                <a:latin typeface="Bookman Old Style" panose="02050604050505020204" pitchFamily="18" charset="0"/>
              </a:rPr>
              <a:t>лактобактерину</a:t>
            </a:r>
            <a:r>
              <a:rPr lang="uk-UA" b="1" dirty="0">
                <a:solidFill>
                  <a:srgbClr val="006600"/>
                </a:solidFill>
                <a:latin typeface="Bookman Old Style" panose="02050604050505020204" pitchFamily="18" charset="0"/>
              </a:rPr>
              <a:t>, вітамінні препарати групи А, В, С, Е.</a:t>
            </a:r>
          </a:p>
          <a:p>
            <a:endParaRPr lang="uk-UA" dirty="0"/>
          </a:p>
        </p:txBody>
      </p:sp>
      <p:pic>
        <p:nvPicPr>
          <p:cNvPr id="4" name="Рисунок 3">
            <a:extLst>
              <a:ext uri="{FF2B5EF4-FFF2-40B4-BE49-F238E27FC236}">
                <a16:creationId xmlns:a16="http://schemas.microsoft.com/office/drawing/2014/main" id="{B4B0DC32-0F86-4D93-AB6E-04E75E7D0618}"/>
              </a:ext>
            </a:extLst>
          </p:cNvPr>
          <p:cNvPicPr>
            <a:picLocks noChangeAspect="1"/>
          </p:cNvPicPr>
          <p:nvPr/>
        </p:nvPicPr>
        <p:blipFill>
          <a:blip r:embed="rId2"/>
          <a:stretch>
            <a:fillRect/>
          </a:stretch>
        </p:blipFill>
        <p:spPr>
          <a:xfrm>
            <a:off x="7670307" y="3657971"/>
            <a:ext cx="3530354" cy="2796095"/>
          </a:xfrm>
          <a:prstGeom prst="rect">
            <a:avLst/>
          </a:prstGeom>
        </p:spPr>
      </p:pic>
      <p:pic>
        <p:nvPicPr>
          <p:cNvPr id="5" name="Рисунок 4">
            <a:extLst>
              <a:ext uri="{FF2B5EF4-FFF2-40B4-BE49-F238E27FC236}">
                <a16:creationId xmlns:a16="http://schemas.microsoft.com/office/drawing/2014/main" id="{10A5698F-4DBC-45A2-9A72-7CDA9361EF48}"/>
              </a:ext>
            </a:extLst>
          </p:cNvPr>
          <p:cNvPicPr>
            <a:picLocks noChangeAspect="1"/>
          </p:cNvPicPr>
          <p:nvPr/>
        </p:nvPicPr>
        <p:blipFill>
          <a:blip r:embed="rId3"/>
          <a:stretch>
            <a:fillRect/>
          </a:stretch>
        </p:blipFill>
        <p:spPr>
          <a:xfrm>
            <a:off x="3979415" y="3755625"/>
            <a:ext cx="3400148" cy="2600786"/>
          </a:xfrm>
          <a:prstGeom prst="rect">
            <a:avLst/>
          </a:prstGeom>
        </p:spPr>
      </p:pic>
    </p:spTree>
    <p:extLst>
      <p:ext uri="{BB962C8B-B14F-4D97-AF65-F5344CB8AC3E}">
        <p14:creationId xmlns:p14="http://schemas.microsoft.com/office/powerpoint/2010/main" val="23537207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кутник 3">
            <a:extLst>
              <a:ext uri="{FF2B5EF4-FFF2-40B4-BE49-F238E27FC236}">
                <a16:creationId xmlns:a16="http://schemas.microsoft.com/office/drawing/2014/main" id="{85331D4C-0424-4D62-864C-F174450B5C84}"/>
              </a:ext>
            </a:extLst>
          </p:cNvPr>
          <p:cNvSpPr/>
          <p:nvPr/>
        </p:nvSpPr>
        <p:spPr>
          <a:xfrm>
            <a:off x="71021" y="335846"/>
            <a:ext cx="11780668" cy="4154984"/>
          </a:xfrm>
          <a:prstGeom prst="rect">
            <a:avLst/>
          </a:prstGeom>
          <a:solidFill>
            <a:schemeClr val="accent6">
              <a:lumMod val="20000"/>
              <a:lumOff val="80000"/>
            </a:schemeClr>
          </a:solidFill>
        </p:spPr>
        <p:txBody>
          <a:bodyPr wrap="square">
            <a:spAutoFit/>
          </a:bodyPr>
          <a:lstStyle/>
          <a:p>
            <a:r>
              <a:rPr lang="uk-UA" sz="2400" b="1" dirty="0">
                <a:solidFill>
                  <a:srgbClr val="006600"/>
                </a:solidFill>
                <a:latin typeface="Bookman Old Style" panose="02050604050505020204" pitchFamily="18" charset="0"/>
              </a:rPr>
              <a:t>По-четверте, неабияку уваг</a:t>
            </a:r>
            <a:r>
              <a:rPr lang="en-US" sz="2400" b="1" dirty="0">
                <a:solidFill>
                  <a:srgbClr val="006600"/>
                </a:solidFill>
                <a:latin typeface="Bookman Old Style" panose="02050604050505020204" pitchFamily="18" charset="0"/>
              </a:rPr>
              <a:t>y </a:t>
            </a:r>
            <a:r>
              <a:rPr lang="uk-UA" sz="2400" b="1" dirty="0">
                <a:solidFill>
                  <a:srgbClr val="006600"/>
                </a:solidFill>
                <a:latin typeface="Bookman Old Style" panose="02050604050505020204" pitchFamily="18" charset="0"/>
              </a:rPr>
              <a:t>потрібно приділяти дітям із різноманітними алергійними захворюваннями. Дорослі, які виховують таких дітей, у тому числі й вихователі, повинні чітко дотримувати режиму організації життєдіяльності дітей упродовж дня з урахуванням їхніх вікових та фізіологічних особливостей. Вихователі дошкільних навчальних закладів мають бути обізнані з тим, що у дітей-</a:t>
            </a:r>
            <a:r>
              <a:rPr lang="uk-UA" sz="2400" b="1" dirty="0" err="1">
                <a:solidFill>
                  <a:srgbClr val="006600"/>
                </a:solidFill>
                <a:latin typeface="Bookman Old Style" panose="02050604050505020204" pitchFamily="18" charset="0"/>
              </a:rPr>
              <a:t>алергиків</a:t>
            </a:r>
            <a:r>
              <a:rPr lang="uk-UA" sz="2400" b="1" dirty="0">
                <a:solidFill>
                  <a:srgbClr val="006600"/>
                </a:solidFill>
                <a:latin typeface="Bookman Old Style" panose="02050604050505020204" pitchFamily="18" charset="0"/>
              </a:rPr>
              <a:t> часто буває підвищена чутливість до пуху свійських птахів, шерсті тварин, пилу. Такі діти не </a:t>
            </a:r>
            <a:r>
              <a:rPr lang="uk-UA" sz="2400" b="1" dirty="0" err="1">
                <a:solidFill>
                  <a:srgbClr val="006600"/>
                </a:solidFill>
                <a:latin typeface="Bookman Old Style" panose="02050604050505020204" pitchFamily="18" charset="0"/>
              </a:rPr>
              <a:t>переносять</a:t>
            </a:r>
            <a:r>
              <a:rPr lang="uk-UA" sz="2400" b="1" dirty="0">
                <a:solidFill>
                  <a:srgbClr val="006600"/>
                </a:solidFill>
                <a:latin typeface="Bookman Old Style" panose="02050604050505020204" pitchFamily="18" charset="0"/>
              </a:rPr>
              <a:t> цигаркового диму,</a:t>
            </a:r>
          </a:p>
          <a:p>
            <a:r>
              <a:rPr lang="uk-UA" sz="2400" b="1" dirty="0">
                <a:solidFill>
                  <a:srgbClr val="006600"/>
                </a:solidFill>
                <a:latin typeface="Bookman Old Style" panose="02050604050505020204" pitchFamily="18" charset="0"/>
              </a:rPr>
              <a:t>в приміщеннях, де знаходяться діти, потрібно щодня проводити вологе прибирання.</a:t>
            </a:r>
          </a:p>
        </p:txBody>
      </p:sp>
      <p:pic>
        <p:nvPicPr>
          <p:cNvPr id="5" name="Рисунок 4">
            <a:extLst>
              <a:ext uri="{FF2B5EF4-FFF2-40B4-BE49-F238E27FC236}">
                <a16:creationId xmlns:a16="http://schemas.microsoft.com/office/drawing/2014/main" id="{7F7448A9-A627-4582-8B22-FC48827DED56}"/>
              </a:ext>
            </a:extLst>
          </p:cNvPr>
          <p:cNvPicPr>
            <a:picLocks noChangeAspect="1"/>
          </p:cNvPicPr>
          <p:nvPr/>
        </p:nvPicPr>
        <p:blipFill>
          <a:blip r:embed="rId2"/>
          <a:stretch>
            <a:fillRect/>
          </a:stretch>
        </p:blipFill>
        <p:spPr>
          <a:xfrm>
            <a:off x="1304371" y="4655254"/>
            <a:ext cx="2447925" cy="1866900"/>
          </a:xfrm>
          <a:prstGeom prst="rect">
            <a:avLst/>
          </a:prstGeom>
          <a:effectLst>
            <a:glow rad="228600">
              <a:schemeClr val="accent6">
                <a:satMod val="175000"/>
                <a:alpha val="40000"/>
              </a:schemeClr>
            </a:glow>
          </a:effectLst>
        </p:spPr>
      </p:pic>
      <p:pic>
        <p:nvPicPr>
          <p:cNvPr id="6" name="Рисунок 5">
            <a:extLst>
              <a:ext uri="{FF2B5EF4-FFF2-40B4-BE49-F238E27FC236}">
                <a16:creationId xmlns:a16="http://schemas.microsoft.com/office/drawing/2014/main" id="{58A7E022-4379-4785-B1A1-81888D949134}"/>
              </a:ext>
            </a:extLst>
          </p:cNvPr>
          <p:cNvPicPr>
            <a:picLocks noChangeAspect="1"/>
          </p:cNvPicPr>
          <p:nvPr/>
        </p:nvPicPr>
        <p:blipFill>
          <a:blip r:embed="rId3"/>
          <a:stretch>
            <a:fillRect/>
          </a:stretch>
        </p:blipFill>
        <p:spPr>
          <a:xfrm>
            <a:off x="8388022" y="4490830"/>
            <a:ext cx="3241725" cy="2197570"/>
          </a:xfrm>
          <a:prstGeom prst="rect">
            <a:avLst/>
          </a:prstGeom>
          <a:effectLst>
            <a:glow rad="228600">
              <a:schemeClr val="accent6">
                <a:satMod val="175000"/>
                <a:alpha val="40000"/>
              </a:schemeClr>
            </a:glow>
          </a:effectLst>
        </p:spPr>
      </p:pic>
      <p:pic>
        <p:nvPicPr>
          <p:cNvPr id="8" name="Рисунок 7">
            <a:extLst>
              <a:ext uri="{FF2B5EF4-FFF2-40B4-BE49-F238E27FC236}">
                <a16:creationId xmlns:a16="http://schemas.microsoft.com/office/drawing/2014/main" id="{B3432A19-DABA-41F5-922D-AA3F46549122}"/>
              </a:ext>
            </a:extLst>
          </p:cNvPr>
          <p:cNvPicPr>
            <a:picLocks noChangeAspect="1"/>
          </p:cNvPicPr>
          <p:nvPr/>
        </p:nvPicPr>
        <p:blipFill rotWithShape="1">
          <a:blip r:embed="rId4"/>
          <a:srcRect l="25816"/>
          <a:stretch/>
        </p:blipFill>
        <p:spPr>
          <a:xfrm>
            <a:off x="4650656" y="4110361"/>
            <a:ext cx="3099549" cy="2578039"/>
          </a:xfrm>
          <a:prstGeom prst="rect">
            <a:avLst/>
          </a:prstGeom>
          <a:effectLst>
            <a:glow rad="228600">
              <a:schemeClr val="accent4">
                <a:satMod val="175000"/>
                <a:alpha val="40000"/>
              </a:schemeClr>
            </a:glow>
          </a:effectLst>
        </p:spPr>
      </p:pic>
    </p:spTree>
    <p:extLst>
      <p:ext uri="{BB962C8B-B14F-4D97-AF65-F5344CB8AC3E}">
        <p14:creationId xmlns:p14="http://schemas.microsoft.com/office/powerpoint/2010/main" val="31185697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кутник 3">
            <a:extLst>
              <a:ext uri="{FF2B5EF4-FFF2-40B4-BE49-F238E27FC236}">
                <a16:creationId xmlns:a16="http://schemas.microsoft.com/office/drawing/2014/main" id="{7F061B4C-56BE-4B27-972E-1753E8BCEF41}"/>
              </a:ext>
            </a:extLst>
          </p:cNvPr>
          <p:cNvSpPr/>
          <p:nvPr/>
        </p:nvSpPr>
        <p:spPr>
          <a:xfrm>
            <a:off x="177553" y="121029"/>
            <a:ext cx="11585360" cy="6001643"/>
          </a:xfrm>
          <a:prstGeom prst="rect">
            <a:avLst/>
          </a:prstGeom>
          <a:solidFill>
            <a:schemeClr val="accent6">
              <a:lumMod val="20000"/>
              <a:lumOff val="80000"/>
            </a:schemeClr>
          </a:solidFill>
        </p:spPr>
        <p:txBody>
          <a:bodyPr wrap="square">
            <a:spAutoFit/>
          </a:bodyPr>
          <a:lstStyle/>
          <a:p>
            <a:r>
              <a:rPr lang="uk-UA" sz="2400" b="1" dirty="0">
                <a:solidFill>
                  <a:srgbClr val="006600"/>
                </a:solidFill>
                <a:latin typeface="Bookman Old Style" panose="02050604050505020204" pitchFamily="18" charset="0"/>
              </a:rPr>
              <a:t>Надзвичайно важливе значення має психологічний клімат у групі дошкільного навчального закладу. Він має бути позитивним, спрямованим на видужування вихованців. із раціону цих дітей треба повністю вилучити продукти та страви, до яких у них підвищена чутливість: крашанки, здобні булочки, макарони, борошно для млинців, апельсини, мандарини, лимони, банани, персики, полуниця, малина, шоколад, гострі страви та прянощі (гірчиця, перець, оцет, маринад, консерви), делікатесні сорти риби, ікра чорна та червона, гострі сири, горіхи тощо.</a:t>
            </a:r>
          </a:p>
          <a:p>
            <a:r>
              <a:rPr lang="uk-UA" sz="2400" b="1" dirty="0">
                <a:solidFill>
                  <a:srgbClr val="006600"/>
                </a:solidFill>
                <a:latin typeface="Bookman Old Style" panose="02050604050505020204" pitchFamily="18" charset="0"/>
              </a:rPr>
              <a:t>Діти-</a:t>
            </a:r>
            <a:r>
              <a:rPr lang="uk-UA" sz="2400" b="1" dirty="0" err="1">
                <a:solidFill>
                  <a:srgbClr val="006600"/>
                </a:solidFill>
                <a:latin typeface="Bookman Old Style" panose="02050604050505020204" pitchFamily="18" charset="0"/>
              </a:rPr>
              <a:t>алергики</a:t>
            </a:r>
            <a:r>
              <a:rPr lang="uk-UA" sz="2400" b="1" dirty="0">
                <a:solidFill>
                  <a:srgbClr val="006600"/>
                </a:solidFill>
                <a:latin typeface="Bookman Old Style" panose="02050604050505020204" pitchFamily="18" charset="0"/>
              </a:rPr>
              <a:t> не повинні вживати смажені страви, їх потрібно замінювати відварними та тушкованими.</a:t>
            </a:r>
          </a:p>
          <a:p>
            <a:r>
              <a:rPr lang="uk-UA" sz="2400" b="1" dirty="0">
                <a:solidFill>
                  <a:srgbClr val="006600"/>
                </a:solidFill>
                <a:latin typeface="Bookman Old Style" panose="02050604050505020204" pitchFamily="18" charset="0"/>
              </a:rPr>
              <a:t>У дошкільних навчальних закладах різних типів із дітьми, хворими на алергію, рекомендують проводити заняття з лікувальної фізкультури. Корекційними заходами щодо алергійних виявів є також курс фітотерапії, призначення дітям ферментних та проти- алергійних препаратів.</a:t>
            </a:r>
          </a:p>
        </p:txBody>
      </p:sp>
    </p:spTree>
    <p:extLst>
      <p:ext uri="{BB962C8B-B14F-4D97-AF65-F5344CB8AC3E}">
        <p14:creationId xmlns:p14="http://schemas.microsoft.com/office/powerpoint/2010/main" val="17560803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кутник 3">
            <a:extLst>
              <a:ext uri="{FF2B5EF4-FFF2-40B4-BE49-F238E27FC236}">
                <a16:creationId xmlns:a16="http://schemas.microsoft.com/office/drawing/2014/main" id="{F50B1E9F-CBD9-4225-A4AE-15612AC7310D}"/>
              </a:ext>
            </a:extLst>
          </p:cNvPr>
          <p:cNvSpPr/>
          <p:nvPr/>
        </p:nvSpPr>
        <p:spPr>
          <a:xfrm>
            <a:off x="328474" y="213064"/>
            <a:ext cx="8815526" cy="4524315"/>
          </a:xfrm>
          <a:prstGeom prst="rect">
            <a:avLst/>
          </a:prstGeom>
          <a:solidFill>
            <a:schemeClr val="accent6">
              <a:lumMod val="20000"/>
              <a:lumOff val="80000"/>
            </a:schemeClr>
          </a:solidFill>
        </p:spPr>
        <p:txBody>
          <a:bodyPr wrap="square">
            <a:spAutoFit/>
          </a:bodyPr>
          <a:lstStyle/>
          <a:p>
            <a:r>
              <a:rPr lang="ru-RU" sz="2400" b="1" dirty="0" err="1">
                <a:solidFill>
                  <a:srgbClr val="006600"/>
                </a:solidFill>
                <a:latin typeface="Bookman Old Style" panose="02050604050505020204" pitchFamily="18" charset="0"/>
              </a:rPr>
              <a:t>П'ятим</a:t>
            </a:r>
            <a:r>
              <a:rPr lang="ru-RU" sz="2400" b="1" dirty="0">
                <a:solidFill>
                  <a:srgbClr val="006600"/>
                </a:solidFill>
                <a:latin typeface="Bookman Old Style" panose="02050604050505020204" pitchFamily="18" charset="0"/>
              </a:rPr>
              <a:t> </a:t>
            </a:r>
            <a:r>
              <a:rPr lang="ru-RU" sz="2400" b="1" dirty="0" err="1">
                <a:solidFill>
                  <a:srgbClr val="006600"/>
                </a:solidFill>
                <a:latin typeface="Bookman Old Style" panose="02050604050505020204" pitchFamily="18" charset="0"/>
              </a:rPr>
              <a:t>корекційним</a:t>
            </a:r>
            <a:r>
              <a:rPr lang="ru-RU" sz="2400" b="1" dirty="0">
                <a:solidFill>
                  <a:srgbClr val="006600"/>
                </a:solidFill>
                <a:latin typeface="Bookman Old Style" panose="02050604050505020204" pitchFamily="18" charset="0"/>
              </a:rPr>
              <a:t> заходом є </a:t>
            </a:r>
            <a:r>
              <a:rPr lang="ru-RU" sz="2400" b="1" dirty="0" err="1">
                <a:solidFill>
                  <a:srgbClr val="006600"/>
                </a:solidFill>
                <a:latin typeface="Bookman Old Style" panose="02050604050505020204" pitchFamily="18" charset="0"/>
              </a:rPr>
              <a:t>виконання</a:t>
            </a:r>
            <a:r>
              <a:rPr lang="ru-RU" sz="2400" b="1" dirty="0">
                <a:solidFill>
                  <a:srgbClr val="006600"/>
                </a:solidFill>
                <a:latin typeface="Bookman Old Style" panose="02050604050505020204" pitchFamily="18" charset="0"/>
              </a:rPr>
              <a:t> </a:t>
            </a:r>
            <a:r>
              <a:rPr lang="ru-RU" sz="2400" b="1" dirty="0" err="1">
                <a:solidFill>
                  <a:srgbClr val="006600"/>
                </a:solidFill>
                <a:latin typeface="Bookman Old Style" panose="02050604050505020204" pitchFamily="18" charset="0"/>
              </a:rPr>
              <a:t>дорослими</a:t>
            </a:r>
            <a:r>
              <a:rPr lang="ru-RU" sz="2400" b="1" dirty="0">
                <a:solidFill>
                  <a:srgbClr val="006600"/>
                </a:solidFill>
                <a:latin typeface="Bookman Old Style" panose="02050604050505020204" pitchFamily="18" charset="0"/>
              </a:rPr>
              <a:t> </a:t>
            </a:r>
            <a:r>
              <a:rPr lang="ru-RU" sz="2400" b="1" dirty="0" err="1">
                <a:solidFill>
                  <a:srgbClr val="006600"/>
                </a:solidFill>
                <a:latin typeface="Bookman Old Style" panose="02050604050505020204" pitchFamily="18" charset="0"/>
              </a:rPr>
              <a:t>етичних</a:t>
            </a:r>
            <a:r>
              <a:rPr lang="ru-RU" sz="2400" b="1" dirty="0">
                <a:solidFill>
                  <a:srgbClr val="006600"/>
                </a:solidFill>
                <a:latin typeface="Bookman Old Style" panose="02050604050505020204" pitchFamily="18" charset="0"/>
              </a:rPr>
              <a:t> норм </a:t>
            </a:r>
            <a:r>
              <a:rPr lang="ru-RU" sz="2400" b="1" dirty="0" err="1">
                <a:solidFill>
                  <a:srgbClr val="006600"/>
                </a:solidFill>
                <a:latin typeface="Bookman Old Style" panose="02050604050505020204" pitchFamily="18" charset="0"/>
              </a:rPr>
              <a:t>поведінки</a:t>
            </a:r>
            <a:r>
              <a:rPr lang="ru-RU" sz="2400" b="1" dirty="0">
                <a:solidFill>
                  <a:srgbClr val="006600"/>
                </a:solidFill>
                <a:latin typeface="Bookman Old Style" panose="02050604050505020204" pitchFamily="18" charset="0"/>
              </a:rPr>
              <a:t> </a:t>
            </a:r>
            <a:r>
              <a:rPr lang="ru-RU" sz="2400" b="1" dirty="0" err="1">
                <a:solidFill>
                  <a:srgbClr val="006600"/>
                </a:solidFill>
                <a:latin typeface="Bookman Old Style" panose="02050604050505020204" pitchFamily="18" charset="0"/>
              </a:rPr>
              <a:t>стосовно</a:t>
            </a:r>
            <a:r>
              <a:rPr lang="ru-RU" sz="2400" b="1" dirty="0">
                <a:solidFill>
                  <a:srgbClr val="006600"/>
                </a:solidFill>
                <a:latin typeface="Bookman Old Style" panose="02050604050505020204" pitchFamily="18" charset="0"/>
              </a:rPr>
              <a:t> </a:t>
            </a:r>
            <a:r>
              <a:rPr lang="ru-RU" sz="2400" b="1" dirty="0" err="1">
                <a:solidFill>
                  <a:srgbClr val="006600"/>
                </a:solidFill>
                <a:latin typeface="Bookman Old Style" panose="02050604050505020204" pitchFamily="18" charset="0"/>
              </a:rPr>
              <a:t>дітей</a:t>
            </a:r>
            <a:r>
              <a:rPr lang="ru-RU" sz="2400" b="1" dirty="0">
                <a:solidFill>
                  <a:srgbClr val="006600"/>
                </a:solidFill>
                <a:latin typeface="Bookman Old Style" panose="02050604050505020204" pitchFamily="18" charset="0"/>
              </a:rPr>
              <a:t>, </a:t>
            </a:r>
            <a:r>
              <a:rPr lang="ru-RU" sz="2400" b="1" dirty="0" err="1">
                <a:solidFill>
                  <a:srgbClr val="006600"/>
                </a:solidFill>
                <a:latin typeface="Bookman Old Style" panose="02050604050505020204" pitchFamily="18" charset="0"/>
              </a:rPr>
              <a:t>які</a:t>
            </a:r>
            <a:r>
              <a:rPr lang="ru-RU" sz="2400" b="1" dirty="0">
                <a:solidFill>
                  <a:srgbClr val="006600"/>
                </a:solidFill>
                <a:latin typeface="Bookman Old Style" panose="02050604050505020204" pitchFamily="18" charset="0"/>
              </a:rPr>
              <a:t> часто </a:t>
            </a:r>
            <a:r>
              <a:rPr lang="ru-RU" sz="2400" b="1" dirty="0" err="1">
                <a:solidFill>
                  <a:srgbClr val="006600"/>
                </a:solidFill>
                <a:latin typeface="Bookman Old Style" panose="02050604050505020204" pitchFamily="18" charset="0"/>
              </a:rPr>
              <a:t>хворіють</a:t>
            </a:r>
            <a:r>
              <a:rPr lang="ru-RU" sz="2400" b="1" dirty="0">
                <a:solidFill>
                  <a:srgbClr val="006600"/>
                </a:solidFill>
                <a:latin typeface="Bookman Old Style" panose="02050604050505020204" pitchFamily="18" charset="0"/>
              </a:rPr>
              <a:t>.</a:t>
            </a:r>
          </a:p>
          <a:p>
            <a:r>
              <a:rPr lang="ru-RU" sz="2400" b="1" dirty="0">
                <a:solidFill>
                  <a:srgbClr val="006600"/>
                </a:solidFill>
                <a:latin typeface="Bookman Old Style" panose="02050604050505020204" pitchFamily="18" charset="0"/>
              </a:rPr>
              <a:t>	</a:t>
            </a:r>
            <a:r>
              <a:rPr lang="ru-RU" sz="2400" b="1" dirty="0" err="1">
                <a:solidFill>
                  <a:srgbClr val="006600"/>
                </a:solidFill>
                <a:latin typeface="Bookman Old Style" panose="02050604050505020204" pitchFamily="18" charset="0"/>
              </a:rPr>
              <a:t>Етичні</a:t>
            </a:r>
            <a:r>
              <a:rPr lang="ru-RU" sz="2400" b="1" dirty="0">
                <a:solidFill>
                  <a:srgbClr val="006600"/>
                </a:solidFill>
                <a:latin typeface="Bookman Old Style" panose="02050604050505020204" pitchFamily="18" charset="0"/>
              </a:rPr>
              <a:t> </a:t>
            </a:r>
            <a:r>
              <a:rPr lang="ru-RU" sz="2400" b="1" dirty="0" err="1">
                <a:solidFill>
                  <a:srgbClr val="006600"/>
                </a:solidFill>
                <a:latin typeface="Bookman Old Style" panose="02050604050505020204" pitchFamily="18" charset="0"/>
              </a:rPr>
              <a:t>норми</a:t>
            </a:r>
            <a:r>
              <a:rPr lang="ru-RU" sz="2400" b="1" dirty="0">
                <a:solidFill>
                  <a:srgbClr val="006600"/>
                </a:solidFill>
                <a:latin typeface="Bookman Old Style" panose="02050604050505020204" pitchFamily="18" charset="0"/>
              </a:rPr>
              <a:t> — </a:t>
            </a:r>
            <a:r>
              <a:rPr lang="ru-RU" sz="2400" b="1" dirty="0" err="1">
                <a:solidFill>
                  <a:srgbClr val="006600"/>
                </a:solidFill>
                <a:latin typeface="Bookman Old Style" panose="02050604050505020204" pitchFamily="18" charset="0"/>
              </a:rPr>
              <a:t>це</a:t>
            </a:r>
            <a:r>
              <a:rPr lang="ru-RU" sz="2400" b="1" dirty="0">
                <a:solidFill>
                  <a:srgbClr val="006600"/>
                </a:solidFill>
                <a:latin typeface="Bookman Old Style" panose="02050604050505020204" pitchFamily="18" charset="0"/>
              </a:rPr>
              <a:t> </a:t>
            </a:r>
            <a:r>
              <a:rPr lang="ru-RU" sz="2400" b="1" dirty="0" err="1">
                <a:solidFill>
                  <a:srgbClr val="006600"/>
                </a:solidFill>
                <a:latin typeface="Bookman Old Style" panose="02050604050505020204" pitchFamily="18" charset="0"/>
              </a:rPr>
              <a:t>уважне</a:t>
            </a:r>
            <a:r>
              <a:rPr lang="ru-RU" sz="2400" b="1" dirty="0">
                <a:solidFill>
                  <a:srgbClr val="006600"/>
                </a:solidFill>
                <a:latin typeface="Bookman Old Style" panose="02050604050505020204" pitchFamily="18" charset="0"/>
              </a:rPr>
              <a:t> </a:t>
            </a:r>
            <a:r>
              <a:rPr lang="ru-RU" sz="2400" b="1" dirty="0" err="1">
                <a:solidFill>
                  <a:srgbClr val="006600"/>
                </a:solidFill>
                <a:latin typeface="Bookman Old Style" panose="02050604050505020204" pitchFamily="18" charset="0"/>
              </a:rPr>
              <a:t>ставлення</a:t>
            </a:r>
            <a:r>
              <a:rPr lang="ru-RU" sz="2400" b="1" dirty="0">
                <a:solidFill>
                  <a:srgbClr val="006600"/>
                </a:solidFill>
                <a:latin typeface="Bookman Old Style" panose="02050604050505020204" pitchFamily="18" charset="0"/>
              </a:rPr>
              <a:t>, </a:t>
            </a:r>
            <a:r>
              <a:rPr lang="ru-RU" sz="2400" b="1" dirty="0" err="1">
                <a:solidFill>
                  <a:srgbClr val="006600"/>
                </a:solidFill>
                <a:latin typeface="Bookman Old Style" panose="02050604050505020204" pitchFamily="18" charset="0"/>
              </a:rPr>
              <a:t>спокійний</a:t>
            </a:r>
            <a:r>
              <a:rPr lang="ru-RU" sz="2400" b="1" dirty="0">
                <a:solidFill>
                  <a:srgbClr val="006600"/>
                </a:solidFill>
                <a:latin typeface="Bookman Old Style" panose="02050604050505020204" pitchFamily="18" charset="0"/>
              </a:rPr>
              <a:t>, </a:t>
            </a:r>
            <a:r>
              <a:rPr lang="ru-RU" sz="2400" b="1" dirty="0" err="1">
                <a:solidFill>
                  <a:srgbClr val="006600"/>
                </a:solidFill>
                <a:latin typeface="Bookman Old Style" panose="02050604050505020204" pitchFamily="18" charset="0"/>
              </a:rPr>
              <a:t>радісний</a:t>
            </a:r>
            <a:r>
              <a:rPr lang="ru-RU" sz="2400" b="1" dirty="0">
                <a:solidFill>
                  <a:srgbClr val="006600"/>
                </a:solidFill>
                <a:latin typeface="Bookman Old Style" panose="02050604050505020204" pitchFamily="18" charset="0"/>
              </a:rPr>
              <a:t> </a:t>
            </a:r>
            <a:r>
              <a:rPr lang="ru-RU" sz="2400" b="1" dirty="0" err="1">
                <a:solidFill>
                  <a:srgbClr val="006600"/>
                </a:solidFill>
                <a:latin typeface="Bookman Old Style" panose="02050604050505020204" pitchFamily="18" charset="0"/>
              </a:rPr>
              <a:t>настрій</a:t>
            </a:r>
            <a:r>
              <a:rPr lang="ru-RU" sz="2400" b="1" dirty="0">
                <a:solidFill>
                  <a:srgbClr val="006600"/>
                </a:solidFill>
                <a:latin typeface="Bookman Old Style" panose="02050604050505020204" pitchFamily="18" charset="0"/>
              </a:rPr>
              <a:t>, </a:t>
            </a:r>
            <a:r>
              <a:rPr lang="ru-RU" sz="2400" b="1" dirty="0" err="1">
                <a:solidFill>
                  <a:srgbClr val="006600"/>
                </a:solidFill>
                <a:latin typeface="Bookman Old Style" panose="02050604050505020204" pitchFamily="18" charset="0"/>
              </a:rPr>
              <a:t>любов</a:t>
            </a:r>
            <a:r>
              <a:rPr lang="ru-RU" sz="2400" b="1" dirty="0">
                <a:solidFill>
                  <a:srgbClr val="006600"/>
                </a:solidFill>
                <a:latin typeface="Bookman Old Style" panose="02050604050505020204" pitchFamily="18" charset="0"/>
              </a:rPr>
              <a:t>, </a:t>
            </a:r>
            <a:r>
              <a:rPr lang="ru-RU" sz="2400" b="1" dirty="0" err="1">
                <a:solidFill>
                  <a:srgbClr val="006600"/>
                </a:solidFill>
                <a:latin typeface="Bookman Old Style" panose="02050604050505020204" pitchFamily="18" charset="0"/>
              </a:rPr>
              <a:t>піклування</a:t>
            </a:r>
            <a:r>
              <a:rPr lang="ru-RU" sz="2400" b="1" dirty="0">
                <a:solidFill>
                  <a:srgbClr val="006600"/>
                </a:solidFill>
                <a:latin typeface="Bookman Old Style" panose="02050604050505020204" pitchFamily="18" charset="0"/>
              </a:rPr>
              <a:t>, </a:t>
            </a:r>
            <a:r>
              <a:rPr lang="ru-RU" sz="2400" b="1" dirty="0" err="1">
                <a:solidFill>
                  <a:srgbClr val="006600"/>
                </a:solidFill>
                <a:latin typeface="Bookman Old Style" panose="02050604050505020204" pitchFamily="18" charset="0"/>
              </a:rPr>
              <a:t>правильне</a:t>
            </a:r>
            <a:r>
              <a:rPr lang="ru-RU" sz="2400" b="1" dirty="0">
                <a:solidFill>
                  <a:srgbClr val="006600"/>
                </a:solidFill>
                <a:latin typeface="Bookman Old Style" panose="02050604050505020204" pitchFamily="18" charset="0"/>
              </a:rPr>
              <a:t> </a:t>
            </a:r>
            <a:r>
              <a:rPr lang="ru-RU" sz="2400" b="1" dirty="0" err="1">
                <a:solidFill>
                  <a:srgbClr val="006600"/>
                </a:solidFill>
                <a:latin typeface="Bookman Old Style" panose="02050604050505020204" pitchFamily="18" charset="0"/>
              </a:rPr>
              <a:t>виховання</a:t>
            </a:r>
            <a:r>
              <a:rPr lang="ru-RU" sz="2400" b="1" dirty="0">
                <a:solidFill>
                  <a:srgbClr val="006600"/>
                </a:solidFill>
                <a:latin typeface="Bookman Old Style" panose="02050604050505020204" pitchFamily="18" charset="0"/>
              </a:rPr>
              <a:t>, </a:t>
            </a:r>
            <a:r>
              <a:rPr lang="ru-RU" sz="2400" b="1" dirty="0" err="1">
                <a:solidFill>
                  <a:srgbClr val="006600"/>
                </a:solidFill>
                <a:latin typeface="Bookman Old Style" panose="02050604050505020204" pitchFamily="18" charset="0"/>
              </a:rPr>
              <a:t>постійний</a:t>
            </a:r>
            <a:r>
              <a:rPr lang="ru-RU" sz="2400" b="1" dirty="0">
                <a:solidFill>
                  <a:srgbClr val="006600"/>
                </a:solidFill>
                <a:latin typeface="Bookman Old Style" panose="02050604050505020204" pitchFamily="18" charset="0"/>
              </a:rPr>
              <a:t> </a:t>
            </a:r>
            <a:r>
              <a:rPr lang="ru-RU" sz="2400" b="1" dirty="0" err="1">
                <a:solidFill>
                  <a:srgbClr val="006600"/>
                </a:solidFill>
                <a:latin typeface="Bookman Old Style" panose="02050604050505020204" pitchFamily="18" charset="0"/>
              </a:rPr>
              <a:t>розвиток</a:t>
            </a:r>
            <a:r>
              <a:rPr lang="ru-RU" sz="2400" b="1" dirty="0">
                <a:solidFill>
                  <a:srgbClr val="006600"/>
                </a:solidFill>
                <a:latin typeface="Bookman Old Style" panose="02050604050505020204" pitchFamily="18" charset="0"/>
              </a:rPr>
              <a:t> </a:t>
            </a:r>
            <a:r>
              <a:rPr lang="ru-RU" sz="2400" b="1" dirty="0" err="1">
                <a:solidFill>
                  <a:srgbClr val="006600"/>
                </a:solidFill>
                <a:latin typeface="Bookman Old Style" panose="02050604050505020204" pitchFamily="18" charset="0"/>
              </a:rPr>
              <a:t>пізнавальної</a:t>
            </a:r>
            <a:r>
              <a:rPr lang="ru-RU" sz="2400" b="1" dirty="0">
                <a:solidFill>
                  <a:srgbClr val="006600"/>
                </a:solidFill>
                <a:latin typeface="Bookman Old Style" panose="02050604050505020204" pitchFamily="18" charset="0"/>
              </a:rPr>
              <a:t> </a:t>
            </a:r>
            <a:r>
              <a:rPr lang="ru-RU" sz="2400" b="1" dirty="0" err="1">
                <a:solidFill>
                  <a:srgbClr val="006600"/>
                </a:solidFill>
                <a:latin typeface="Bookman Old Style" panose="02050604050505020204" pitchFamily="18" charset="0"/>
              </a:rPr>
              <a:t>активності</a:t>
            </a:r>
            <a:r>
              <a:rPr lang="ru-RU" sz="2400" b="1" dirty="0">
                <a:solidFill>
                  <a:srgbClr val="006600"/>
                </a:solidFill>
                <a:latin typeface="Bookman Old Style" panose="02050604050505020204" pitchFamily="18" charset="0"/>
              </a:rPr>
              <a:t> </a:t>
            </a:r>
            <a:r>
              <a:rPr lang="ru-RU" sz="2400" b="1" dirty="0" err="1">
                <a:solidFill>
                  <a:srgbClr val="006600"/>
                </a:solidFill>
                <a:latin typeface="Bookman Old Style" panose="02050604050505020204" pitchFamily="18" charset="0"/>
              </a:rPr>
              <a:t>дітей</a:t>
            </a:r>
            <a:r>
              <a:rPr lang="ru-RU" sz="2400" b="1" dirty="0">
                <a:solidFill>
                  <a:srgbClr val="006600"/>
                </a:solidFill>
                <a:latin typeface="Bookman Old Style" panose="02050604050505020204" pitchFamily="18" charset="0"/>
              </a:rPr>
              <a:t>, </a:t>
            </a:r>
            <a:r>
              <a:rPr lang="ru-RU" sz="2400" b="1" dirty="0" err="1">
                <a:solidFill>
                  <a:srgbClr val="006600"/>
                </a:solidFill>
                <a:latin typeface="Bookman Old Style" panose="02050604050505020204" pitchFamily="18" charset="0"/>
              </a:rPr>
              <a:t>знайомство</a:t>
            </a:r>
            <a:r>
              <a:rPr lang="ru-RU" sz="2400" b="1" dirty="0">
                <a:solidFill>
                  <a:srgbClr val="006600"/>
                </a:solidFill>
                <a:latin typeface="Bookman Old Style" panose="02050604050505020204" pitchFamily="18" charset="0"/>
              </a:rPr>
              <a:t> з природою </a:t>
            </a:r>
            <a:r>
              <a:rPr lang="ru-RU" sz="2400" b="1" dirty="0" err="1">
                <a:solidFill>
                  <a:srgbClr val="006600"/>
                </a:solidFill>
                <a:latin typeface="Bookman Old Style" panose="02050604050505020204" pitchFamily="18" charset="0"/>
              </a:rPr>
              <a:t>тощо</a:t>
            </a:r>
            <a:r>
              <a:rPr lang="ru-RU" sz="2400" b="1" dirty="0">
                <a:solidFill>
                  <a:srgbClr val="006600"/>
                </a:solidFill>
                <a:latin typeface="Bookman Old Style" panose="02050604050505020204" pitchFamily="18" charset="0"/>
              </a:rPr>
              <a:t>.</a:t>
            </a:r>
          </a:p>
          <a:p>
            <a:r>
              <a:rPr lang="ru-RU" sz="2400" b="1" dirty="0" err="1">
                <a:solidFill>
                  <a:srgbClr val="006600"/>
                </a:solidFill>
                <a:latin typeface="Bookman Old Style" panose="02050604050505020204" pitchFamily="18" charset="0"/>
              </a:rPr>
              <a:t>Сучасний</a:t>
            </a:r>
            <a:r>
              <a:rPr lang="ru-RU" sz="2400" b="1" dirty="0">
                <a:solidFill>
                  <a:srgbClr val="006600"/>
                </a:solidFill>
                <a:latin typeface="Bookman Old Style" panose="02050604050505020204" pitchFamily="18" charset="0"/>
              </a:rPr>
              <a:t> </a:t>
            </a:r>
            <a:r>
              <a:rPr lang="ru-RU" sz="2400" b="1" dirty="0" err="1">
                <a:solidFill>
                  <a:srgbClr val="006600"/>
                </a:solidFill>
                <a:latin typeface="Bookman Old Style" panose="02050604050505020204" pitchFamily="18" charset="0"/>
              </a:rPr>
              <a:t>дошкільний</a:t>
            </a:r>
            <a:r>
              <a:rPr lang="ru-RU" sz="2400" b="1" dirty="0">
                <a:solidFill>
                  <a:srgbClr val="006600"/>
                </a:solidFill>
                <a:latin typeface="Bookman Old Style" panose="02050604050505020204" pitchFamily="18" charset="0"/>
              </a:rPr>
              <a:t> </a:t>
            </a:r>
            <a:r>
              <a:rPr lang="ru-RU" sz="2400" b="1" dirty="0" err="1">
                <a:solidFill>
                  <a:srgbClr val="006600"/>
                </a:solidFill>
                <a:latin typeface="Bookman Old Style" panose="02050604050505020204" pitchFamily="18" charset="0"/>
              </a:rPr>
              <a:t>навчальний</a:t>
            </a:r>
            <a:r>
              <a:rPr lang="ru-RU" sz="2400" b="1" dirty="0">
                <a:solidFill>
                  <a:srgbClr val="006600"/>
                </a:solidFill>
                <a:latin typeface="Bookman Old Style" panose="02050604050505020204" pitchFamily="18" charset="0"/>
              </a:rPr>
              <a:t> заклад </a:t>
            </a:r>
            <a:r>
              <a:rPr lang="ru-RU" sz="2400" b="1" dirty="0" err="1">
                <a:solidFill>
                  <a:srgbClr val="006600"/>
                </a:solidFill>
                <a:latin typeface="Bookman Old Style" panose="02050604050505020204" pitchFamily="18" charset="0"/>
              </a:rPr>
              <a:t>має</a:t>
            </a:r>
            <a:r>
              <a:rPr lang="ru-RU" sz="2400" b="1" dirty="0">
                <a:solidFill>
                  <a:srgbClr val="006600"/>
                </a:solidFill>
                <a:latin typeface="Bookman Old Style" panose="02050604050505020204" pitchFamily="18" charset="0"/>
              </a:rPr>
              <a:t> </a:t>
            </a:r>
            <a:r>
              <a:rPr lang="ru-RU" sz="2400" b="1" dirty="0" err="1">
                <a:solidFill>
                  <a:srgbClr val="006600"/>
                </a:solidFill>
                <a:latin typeface="Bookman Old Style" panose="02050604050505020204" pitchFamily="18" charset="0"/>
              </a:rPr>
              <a:t>створити</a:t>
            </a:r>
            <a:r>
              <a:rPr lang="ru-RU" sz="2400" b="1" dirty="0">
                <a:solidFill>
                  <a:srgbClr val="006600"/>
                </a:solidFill>
                <a:latin typeface="Bookman Old Style" panose="02050604050505020204" pitchFamily="18" charset="0"/>
              </a:rPr>
              <a:t> </a:t>
            </a:r>
            <a:r>
              <a:rPr lang="ru-RU" sz="2400" b="1" dirty="0" err="1">
                <a:solidFill>
                  <a:srgbClr val="006600"/>
                </a:solidFill>
                <a:latin typeface="Bookman Old Style" panose="02050604050505020204" pitchFamily="18" charset="0"/>
              </a:rPr>
              <a:t>середовище</a:t>
            </a:r>
            <a:r>
              <a:rPr lang="ru-RU" sz="2400" b="1" dirty="0">
                <a:solidFill>
                  <a:srgbClr val="006600"/>
                </a:solidFill>
                <a:latin typeface="Bookman Old Style" panose="02050604050505020204" pitchFamily="18" charset="0"/>
              </a:rPr>
              <a:t>, яке </a:t>
            </a:r>
            <a:r>
              <a:rPr lang="ru-RU" sz="2400" b="1" dirty="0" err="1">
                <a:solidFill>
                  <a:srgbClr val="006600"/>
                </a:solidFill>
                <a:latin typeface="Bookman Old Style" panose="02050604050505020204" pitchFamily="18" charset="0"/>
              </a:rPr>
              <a:t>сприяло</a:t>
            </a:r>
            <a:r>
              <a:rPr lang="ru-RU" sz="2400" b="1" dirty="0">
                <a:solidFill>
                  <a:srgbClr val="006600"/>
                </a:solidFill>
                <a:latin typeface="Bookman Old Style" panose="02050604050505020204" pitchFamily="18" charset="0"/>
              </a:rPr>
              <a:t> б </a:t>
            </a:r>
            <a:r>
              <a:rPr lang="ru-RU" sz="2400" b="1" dirty="0" err="1">
                <a:solidFill>
                  <a:srgbClr val="006600"/>
                </a:solidFill>
                <a:latin typeface="Bookman Old Style" panose="02050604050505020204" pitchFamily="18" charset="0"/>
              </a:rPr>
              <a:t>збереженню</a:t>
            </a:r>
            <a:r>
              <a:rPr lang="ru-RU" sz="2400" b="1" dirty="0">
                <a:solidFill>
                  <a:srgbClr val="006600"/>
                </a:solidFill>
                <a:latin typeface="Bookman Old Style" panose="02050604050505020204" pitchFamily="18" charset="0"/>
              </a:rPr>
              <a:t> </a:t>
            </a:r>
            <a:r>
              <a:rPr lang="ru-RU" sz="2400" b="1" dirty="0" err="1">
                <a:solidFill>
                  <a:srgbClr val="006600"/>
                </a:solidFill>
                <a:latin typeface="Bookman Old Style" panose="02050604050505020204" pitchFamily="18" charset="0"/>
              </a:rPr>
              <a:t>здоров'я</a:t>
            </a:r>
            <a:r>
              <a:rPr lang="ru-RU" sz="2400" b="1" dirty="0">
                <a:solidFill>
                  <a:srgbClr val="006600"/>
                </a:solidFill>
                <a:latin typeface="Bookman Old Style" panose="02050604050505020204" pitchFamily="18" charset="0"/>
              </a:rPr>
              <a:t> </a:t>
            </a:r>
            <a:r>
              <a:rPr lang="ru-RU" sz="2400" b="1" dirty="0" err="1">
                <a:solidFill>
                  <a:srgbClr val="006600"/>
                </a:solidFill>
                <a:latin typeface="Bookman Old Style" panose="02050604050505020204" pitchFamily="18" charset="0"/>
              </a:rPr>
              <a:t>дітей</a:t>
            </a:r>
            <a:r>
              <a:rPr lang="ru-RU" sz="2400" b="1" dirty="0">
                <a:solidFill>
                  <a:srgbClr val="006600"/>
                </a:solidFill>
                <a:latin typeface="Bookman Old Style" panose="02050604050505020204" pitchFamily="18" charset="0"/>
              </a:rPr>
              <a:t> (</a:t>
            </a:r>
            <a:r>
              <a:rPr lang="ru-RU" sz="2400" b="1" dirty="0" err="1">
                <a:solidFill>
                  <a:srgbClr val="006600"/>
                </a:solidFill>
                <a:latin typeface="Bookman Old Style" panose="02050604050505020204" pitchFamily="18" charset="0"/>
              </a:rPr>
              <a:t>фізичного</a:t>
            </a:r>
            <a:r>
              <a:rPr lang="ru-RU" sz="2400" b="1" dirty="0">
                <a:solidFill>
                  <a:srgbClr val="006600"/>
                </a:solidFill>
                <a:latin typeface="Bookman Old Style" panose="02050604050505020204" pitchFamily="18" charset="0"/>
              </a:rPr>
              <a:t>, </a:t>
            </a:r>
            <a:r>
              <a:rPr lang="ru-RU" sz="2400" b="1" dirty="0" err="1">
                <a:solidFill>
                  <a:srgbClr val="006600"/>
                </a:solidFill>
                <a:latin typeface="Bookman Old Style" panose="02050604050505020204" pitchFamily="18" charset="0"/>
              </a:rPr>
              <a:t>психічного</a:t>
            </a:r>
            <a:r>
              <a:rPr lang="ru-RU" sz="2400" b="1" dirty="0">
                <a:solidFill>
                  <a:srgbClr val="006600"/>
                </a:solidFill>
                <a:latin typeface="Bookman Old Style" panose="02050604050505020204" pitchFamily="18" charset="0"/>
              </a:rPr>
              <a:t>, духовного та </a:t>
            </a:r>
            <a:r>
              <a:rPr lang="ru-RU" sz="2400" b="1" dirty="0" err="1">
                <a:solidFill>
                  <a:srgbClr val="006600"/>
                </a:solidFill>
                <a:latin typeface="Bookman Old Style" panose="02050604050505020204" pitchFamily="18" charset="0"/>
              </a:rPr>
              <a:t>соціального</a:t>
            </a:r>
            <a:endParaRPr lang="ru-RU" sz="2400" b="1" dirty="0">
              <a:solidFill>
                <a:srgbClr val="006600"/>
              </a:solidFill>
              <a:latin typeface="Bookman Old Style" panose="02050604050505020204" pitchFamily="18" charset="0"/>
            </a:endParaRPr>
          </a:p>
        </p:txBody>
      </p:sp>
      <p:pic>
        <p:nvPicPr>
          <p:cNvPr id="5" name="Рисунок 4">
            <a:extLst>
              <a:ext uri="{FF2B5EF4-FFF2-40B4-BE49-F238E27FC236}">
                <a16:creationId xmlns:a16="http://schemas.microsoft.com/office/drawing/2014/main" id="{B0B5E838-6B73-4809-B07B-9C2FE91D6ED6}"/>
              </a:ext>
            </a:extLst>
          </p:cNvPr>
          <p:cNvPicPr>
            <a:picLocks noChangeAspect="1"/>
          </p:cNvPicPr>
          <p:nvPr/>
        </p:nvPicPr>
        <p:blipFill>
          <a:blip r:embed="rId2"/>
          <a:stretch>
            <a:fillRect/>
          </a:stretch>
        </p:blipFill>
        <p:spPr>
          <a:xfrm>
            <a:off x="8664605" y="213064"/>
            <a:ext cx="2963938" cy="2343705"/>
          </a:xfrm>
          <a:prstGeom prst="rect">
            <a:avLst/>
          </a:prstGeom>
        </p:spPr>
      </p:pic>
      <p:pic>
        <p:nvPicPr>
          <p:cNvPr id="6" name="Рисунок 5">
            <a:extLst>
              <a:ext uri="{FF2B5EF4-FFF2-40B4-BE49-F238E27FC236}">
                <a16:creationId xmlns:a16="http://schemas.microsoft.com/office/drawing/2014/main" id="{A1514B3B-9E41-4810-99D2-7829A6A7A411}"/>
              </a:ext>
            </a:extLst>
          </p:cNvPr>
          <p:cNvPicPr>
            <a:picLocks noChangeAspect="1"/>
          </p:cNvPicPr>
          <p:nvPr/>
        </p:nvPicPr>
        <p:blipFill rotWithShape="1">
          <a:blip r:embed="rId3"/>
          <a:srcRect l="6875" t="9432" b="14840"/>
          <a:stretch/>
        </p:blipFill>
        <p:spPr>
          <a:xfrm>
            <a:off x="8261082" y="4221332"/>
            <a:ext cx="3367461" cy="2423604"/>
          </a:xfrm>
          <a:prstGeom prst="rect">
            <a:avLst/>
          </a:prstGeom>
        </p:spPr>
      </p:pic>
      <p:pic>
        <p:nvPicPr>
          <p:cNvPr id="7" name="Рисунок 6">
            <a:extLst>
              <a:ext uri="{FF2B5EF4-FFF2-40B4-BE49-F238E27FC236}">
                <a16:creationId xmlns:a16="http://schemas.microsoft.com/office/drawing/2014/main" id="{9D2927FF-D3B6-455E-8E6A-E3FA84376708}"/>
              </a:ext>
            </a:extLst>
          </p:cNvPr>
          <p:cNvPicPr>
            <a:picLocks noChangeAspect="1"/>
          </p:cNvPicPr>
          <p:nvPr/>
        </p:nvPicPr>
        <p:blipFill>
          <a:blip r:embed="rId4"/>
          <a:stretch>
            <a:fillRect/>
          </a:stretch>
        </p:blipFill>
        <p:spPr>
          <a:xfrm>
            <a:off x="3817351" y="4571121"/>
            <a:ext cx="2657475" cy="1724025"/>
          </a:xfrm>
          <a:prstGeom prst="rect">
            <a:avLst/>
          </a:prstGeom>
        </p:spPr>
      </p:pic>
    </p:spTree>
    <p:extLst>
      <p:ext uri="{BB962C8B-B14F-4D97-AF65-F5344CB8AC3E}">
        <p14:creationId xmlns:p14="http://schemas.microsoft.com/office/powerpoint/2010/main" val="3303739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кутник 3">
            <a:extLst>
              <a:ext uri="{FF2B5EF4-FFF2-40B4-BE49-F238E27FC236}">
                <a16:creationId xmlns:a16="http://schemas.microsoft.com/office/drawing/2014/main" id="{47C69B1A-F348-4E19-8E16-D8B7272E83CC}"/>
              </a:ext>
            </a:extLst>
          </p:cNvPr>
          <p:cNvSpPr/>
          <p:nvPr/>
        </p:nvSpPr>
        <p:spPr>
          <a:xfrm>
            <a:off x="304799" y="444247"/>
            <a:ext cx="6673049" cy="6001643"/>
          </a:xfrm>
          <a:prstGeom prst="rect">
            <a:avLst/>
          </a:prstGeom>
          <a:solidFill>
            <a:schemeClr val="accent6">
              <a:lumMod val="20000"/>
              <a:lumOff val="80000"/>
            </a:schemeClr>
          </a:solidFill>
        </p:spPr>
        <p:txBody>
          <a:bodyPr wrap="square">
            <a:spAutoFit/>
          </a:bodyPr>
          <a:lstStyle/>
          <a:p>
            <a:r>
              <a:rPr lang="uk-UA" sz="2400" b="1" dirty="0">
                <a:solidFill>
                  <a:srgbClr val="006600"/>
                </a:solidFill>
                <a:latin typeface="Bookman Old Style" panose="02050604050505020204" pitchFamily="18" charset="0"/>
              </a:rPr>
              <a:t>Треба, щоб гасло "Не зашкодь" </a:t>
            </a:r>
            <a:r>
              <a:rPr lang="uk-UA" sz="2400" b="1" dirty="0" err="1">
                <a:solidFill>
                  <a:srgbClr val="006600"/>
                </a:solidFill>
                <a:latin typeface="Bookman Old Style" panose="02050604050505020204" pitchFamily="18" charset="0"/>
              </a:rPr>
              <a:t>ст</a:t>
            </a:r>
            <a:r>
              <a:rPr lang="en-US" sz="2400" b="1" dirty="0">
                <a:solidFill>
                  <a:srgbClr val="006600"/>
                </a:solidFill>
                <a:latin typeface="Bookman Old Style" panose="02050604050505020204" pitchFamily="18" charset="0"/>
              </a:rPr>
              <a:t>a</a:t>
            </a:r>
            <a:r>
              <a:rPr lang="uk-UA" sz="2400" b="1" dirty="0" err="1">
                <a:solidFill>
                  <a:srgbClr val="006600"/>
                </a:solidFill>
                <a:latin typeface="Bookman Old Style" panose="02050604050505020204" pitchFamily="18" charset="0"/>
              </a:rPr>
              <a:t>ло</a:t>
            </a:r>
            <a:r>
              <a:rPr lang="uk-UA" sz="2400" b="1" dirty="0">
                <a:solidFill>
                  <a:srgbClr val="006600"/>
                </a:solidFill>
                <a:latin typeface="Bookman Old Style" panose="02050604050505020204" pitchFamily="18" charset="0"/>
              </a:rPr>
              <a:t> </a:t>
            </a:r>
            <a:r>
              <a:rPr lang="uk-UA" sz="2400" b="1" dirty="0" err="1">
                <a:solidFill>
                  <a:srgbClr val="006600"/>
                </a:solidFill>
                <a:latin typeface="Bookman Old Style" panose="02050604050505020204" pitchFamily="18" charset="0"/>
              </a:rPr>
              <a:t>кредом</a:t>
            </a:r>
            <a:r>
              <a:rPr lang="uk-UA" sz="2400" b="1" dirty="0">
                <a:solidFill>
                  <a:srgbClr val="006600"/>
                </a:solidFill>
                <a:latin typeface="Bookman Old Style" panose="02050604050505020204" pitchFamily="18" charset="0"/>
              </a:rPr>
              <a:t> не лише медиків, а й педагогів і вихователів, а також щоб різними шляхами (самоосвітою, післядипломною освітою на курсах перепідготовки) поглиблювати власні науково-методологічні знання як у галузі педагогіки здоров'я, так і в галузі корекційної педагогіки. </a:t>
            </a:r>
          </a:p>
          <a:p>
            <a:r>
              <a:rPr lang="uk-UA" sz="2400" b="1" dirty="0">
                <a:solidFill>
                  <a:srgbClr val="006600"/>
                </a:solidFill>
                <a:latin typeface="Bookman Old Style" panose="02050604050505020204" pitchFamily="18" charset="0"/>
              </a:rPr>
              <a:t>Лише разом можна подолати негаразди, зробити життя дітей в Україні здоровим, радісним і повноцінним.</a:t>
            </a:r>
          </a:p>
          <a:p>
            <a:r>
              <a:rPr lang="uk-UA" sz="2400" b="1" dirty="0">
                <a:solidFill>
                  <a:srgbClr val="006600"/>
                </a:solidFill>
                <a:latin typeface="Bookman Old Style" panose="02050604050505020204" pitchFamily="18" charset="0"/>
              </a:rPr>
              <a:t>Батьки, педагоги мають усвідомити, що дітям необхідно віддавати більше любові, ніжності, тепла.</a:t>
            </a:r>
          </a:p>
        </p:txBody>
      </p:sp>
      <p:pic>
        <p:nvPicPr>
          <p:cNvPr id="5" name="Рисунок 4">
            <a:extLst>
              <a:ext uri="{FF2B5EF4-FFF2-40B4-BE49-F238E27FC236}">
                <a16:creationId xmlns:a16="http://schemas.microsoft.com/office/drawing/2014/main" id="{745CDD09-4EE3-44AC-BCEB-7848B8A1F082}"/>
              </a:ext>
            </a:extLst>
          </p:cNvPr>
          <p:cNvPicPr>
            <a:picLocks noChangeAspect="1"/>
          </p:cNvPicPr>
          <p:nvPr/>
        </p:nvPicPr>
        <p:blipFill>
          <a:blip r:embed="rId2"/>
          <a:stretch>
            <a:fillRect/>
          </a:stretch>
        </p:blipFill>
        <p:spPr>
          <a:xfrm>
            <a:off x="8031608" y="339801"/>
            <a:ext cx="3207521" cy="2669729"/>
          </a:xfrm>
          <a:prstGeom prst="rect">
            <a:avLst/>
          </a:prstGeom>
        </p:spPr>
      </p:pic>
      <p:pic>
        <p:nvPicPr>
          <p:cNvPr id="6" name="Рисунок 5">
            <a:extLst>
              <a:ext uri="{FF2B5EF4-FFF2-40B4-BE49-F238E27FC236}">
                <a16:creationId xmlns:a16="http://schemas.microsoft.com/office/drawing/2014/main" id="{DB69511C-CC68-4475-9AD0-D6C18F3FED8F}"/>
              </a:ext>
            </a:extLst>
          </p:cNvPr>
          <p:cNvPicPr>
            <a:picLocks noChangeAspect="1"/>
          </p:cNvPicPr>
          <p:nvPr/>
        </p:nvPicPr>
        <p:blipFill>
          <a:blip r:embed="rId3"/>
          <a:stretch>
            <a:fillRect/>
          </a:stretch>
        </p:blipFill>
        <p:spPr>
          <a:xfrm>
            <a:off x="7937469" y="2911876"/>
            <a:ext cx="3550236" cy="3391270"/>
          </a:xfrm>
          <a:prstGeom prst="rect">
            <a:avLst/>
          </a:prstGeom>
        </p:spPr>
      </p:pic>
    </p:spTree>
    <p:extLst>
      <p:ext uri="{BB962C8B-B14F-4D97-AF65-F5344CB8AC3E}">
        <p14:creationId xmlns:p14="http://schemas.microsoft.com/office/powerpoint/2010/main" val="9479751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a:extLst>
              <a:ext uri="{FF2B5EF4-FFF2-40B4-BE49-F238E27FC236}">
                <a16:creationId xmlns:a16="http://schemas.microsoft.com/office/drawing/2014/main" id="{67775E59-EFF6-47C8-B30E-C7BE402439E8}"/>
              </a:ext>
            </a:extLst>
          </p:cNvPr>
          <p:cNvPicPr>
            <a:picLocks noGrp="1" noChangeAspect="1"/>
          </p:cNvPicPr>
          <p:nvPr>
            <p:ph idx="1"/>
          </p:nvPr>
        </p:nvPicPr>
        <p:blipFill>
          <a:blip r:embed="rId2"/>
          <a:stretch>
            <a:fillRect/>
          </a:stretch>
        </p:blipFill>
        <p:spPr>
          <a:xfrm>
            <a:off x="648069" y="417251"/>
            <a:ext cx="10520039" cy="6072326"/>
          </a:xfrm>
          <a:prstGeom prst="rect">
            <a:avLst/>
          </a:prstGeom>
        </p:spPr>
      </p:pic>
    </p:spTree>
    <p:extLst>
      <p:ext uri="{BB962C8B-B14F-4D97-AF65-F5344CB8AC3E}">
        <p14:creationId xmlns:p14="http://schemas.microsoft.com/office/powerpoint/2010/main" val="13029688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кутник 1">
            <a:extLst>
              <a:ext uri="{FF2B5EF4-FFF2-40B4-BE49-F238E27FC236}">
                <a16:creationId xmlns:a16="http://schemas.microsoft.com/office/drawing/2014/main" id="{BCC3E714-748C-4472-BCEE-CFAA662ACD7F}"/>
              </a:ext>
            </a:extLst>
          </p:cNvPr>
          <p:cNvSpPr/>
          <p:nvPr/>
        </p:nvSpPr>
        <p:spPr>
          <a:xfrm>
            <a:off x="201227" y="326421"/>
            <a:ext cx="8354297" cy="1569660"/>
          </a:xfrm>
          <a:prstGeom prst="rect">
            <a:avLst/>
          </a:prstGeom>
          <a:solidFill>
            <a:schemeClr val="accent6">
              <a:lumMod val="20000"/>
              <a:lumOff val="80000"/>
            </a:schemeClr>
          </a:solidFill>
          <a:ln>
            <a:solidFill>
              <a:srgbClr val="006600"/>
            </a:solidFill>
          </a:ln>
          <a:effectLst>
            <a:glow rad="228600">
              <a:schemeClr val="accent6">
                <a:satMod val="175000"/>
                <a:alpha val="40000"/>
              </a:schemeClr>
            </a:glow>
          </a:effectLst>
        </p:spPr>
        <p:txBody>
          <a:bodyPr wrap="square">
            <a:spAutoFit/>
          </a:bodyPr>
          <a:lstStyle/>
          <a:p>
            <a:r>
              <a:rPr lang="ru-RU" sz="3200" b="1" dirty="0" err="1">
                <a:solidFill>
                  <a:srgbClr val="006600"/>
                </a:solidFill>
                <a:latin typeface="Bookman Old Style" panose="02050604050505020204" pitchFamily="18" charset="0"/>
              </a:rPr>
              <a:t>чинники</a:t>
            </a:r>
            <a:r>
              <a:rPr lang="ru-RU" sz="3200" b="1" dirty="0">
                <a:solidFill>
                  <a:srgbClr val="006600"/>
                </a:solidFill>
                <a:latin typeface="Bookman Old Style" panose="02050604050505020204" pitchFamily="18" charset="0"/>
              </a:rPr>
              <a:t>, </a:t>
            </a:r>
            <a:r>
              <a:rPr lang="ru-RU" sz="3200" b="1" dirty="0" err="1">
                <a:solidFill>
                  <a:srgbClr val="006600"/>
                </a:solidFill>
                <a:latin typeface="Bookman Old Style" panose="02050604050505020204" pitchFamily="18" charset="0"/>
              </a:rPr>
              <a:t>що</a:t>
            </a:r>
            <a:r>
              <a:rPr lang="ru-RU" sz="3200" b="1" dirty="0">
                <a:solidFill>
                  <a:srgbClr val="006600"/>
                </a:solidFill>
                <a:latin typeface="Bookman Old Style" panose="02050604050505020204" pitchFamily="18" charset="0"/>
              </a:rPr>
              <a:t> </a:t>
            </a:r>
            <a:r>
              <a:rPr lang="ru-RU" sz="3200" b="1" dirty="0" err="1">
                <a:solidFill>
                  <a:srgbClr val="006600"/>
                </a:solidFill>
                <a:latin typeface="Bookman Old Style" panose="02050604050505020204" pitchFamily="18" charset="0"/>
              </a:rPr>
              <a:t>впливають</a:t>
            </a:r>
            <a:r>
              <a:rPr lang="ru-RU" sz="3200" b="1" dirty="0">
                <a:solidFill>
                  <a:srgbClr val="006600"/>
                </a:solidFill>
                <a:latin typeface="Bookman Old Style" panose="02050604050505020204" pitchFamily="18" charset="0"/>
              </a:rPr>
              <a:t> на </a:t>
            </a:r>
            <a:r>
              <a:rPr lang="ru-RU" sz="3200" b="1" dirty="0" err="1">
                <a:solidFill>
                  <a:srgbClr val="006600"/>
                </a:solidFill>
                <a:latin typeface="Bookman Old Style" panose="02050604050505020204" pitchFamily="18" charset="0"/>
              </a:rPr>
              <a:t>формування</a:t>
            </a:r>
            <a:r>
              <a:rPr lang="ru-RU" sz="3200" b="1" dirty="0">
                <a:solidFill>
                  <a:srgbClr val="006600"/>
                </a:solidFill>
                <a:latin typeface="Bookman Old Style" panose="02050604050505020204" pitchFamily="18" charset="0"/>
              </a:rPr>
              <a:t> </a:t>
            </a:r>
            <a:r>
              <a:rPr lang="ru-RU" sz="3200" b="1" dirty="0" err="1">
                <a:solidFill>
                  <a:srgbClr val="006600"/>
                </a:solidFill>
                <a:latin typeface="Bookman Old Style" panose="02050604050505020204" pitchFamily="18" charset="0"/>
              </a:rPr>
              <a:t>всіх</a:t>
            </a:r>
            <a:r>
              <a:rPr lang="ru-RU" sz="3200" b="1" dirty="0">
                <a:solidFill>
                  <a:srgbClr val="006600"/>
                </a:solidFill>
                <a:latin typeface="Bookman Old Style" panose="02050604050505020204" pitchFamily="18" charset="0"/>
              </a:rPr>
              <a:t> </a:t>
            </a:r>
            <a:r>
              <a:rPr lang="ru-RU" sz="3200" b="1" dirty="0" err="1">
                <a:solidFill>
                  <a:srgbClr val="006600"/>
                </a:solidFill>
                <a:latin typeface="Bookman Old Style" panose="02050604050505020204" pitchFamily="18" charset="0"/>
              </a:rPr>
              <a:t>компонентів</a:t>
            </a:r>
            <a:r>
              <a:rPr lang="ru-RU" sz="3200" b="1" dirty="0">
                <a:solidFill>
                  <a:srgbClr val="006600"/>
                </a:solidFill>
                <a:latin typeface="Bookman Old Style" panose="02050604050505020204" pitchFamily="18" charset="0"/>
              </a:rPr>
              <a:t> </a:t>
            </a:r>
            <a:r>
              <a:rPr lang="ru-RU" sz="3200" b="1" dirty="0" err="1">
                <a:solidFill>
                  <a:srgbClr val="006600"/>
                </a:solidFill>
                <a:latin typeface="Bookman Old Style" panose="02050604050505020204" pitchFamily="18" charset="0"/>
              </a:rPr>
              <a:t>здоров’я</a:t>
            </a:r>
            <a:r>
              <a:rPr lang="ru-RU" sz="3200" b="1" dirty="0">
                <a:solidFill>
                  <a:srgbClr val="006600"/>
                </a:solidFill>
                <a:latin typeface="Bookman Old Style" panose="02050604050505020204" pitchFamily="18" charset="0"/>
              </a:rPr>
              <a:t> </a:t>
            </a:r>
            <a:r>
              <a:rPr lang="ru-RU" sz="3200" b="1" dirty="0" err="1">
                <a:solidFill>
                  <a:srgbClr val="006600"/>
                </a:solidFill>
                <a:latin typeface="Bookman Old Style" panose="02050604050505020204" pitchFamily="18" charset="0"/>
              </a:rPr>
              <a:t>дітей</a:t>
            </a:r>
            <a:r>
              <a:rPr lang="ru-RU" sz="3200" b="1" dirty="0">
                <a:solidFill>
                  <a:srgbClr val="006600"/>
                </a:solidFill>
                <a:latin typeface="Bookman Old Style" panose="02050604050505020204" pitchFamily="18" charset="0"/>
              </a:rPr>
              <a:t> </a:t>
            </a:r>
            <a:r>
              <a:rPr lang="ru-RU" sz="3200" b="1" dirty="0" err="1">
                <a:solidFill>
                  <a:srgbClr val="006600"/>
                </a:solidFill>
                <a:latin typeface="Bookman Old Style" panose="02050604050505020204" pitchFamily="18" charset="0"/>
              </a:rPr>
              <a:t>дошкільного</a:t>
            </a:r>
            <a:r>
              <a:rPr lang="ru-RU" sz="3200" b="1" dirty="0">
                <a:solidFill>
                  <a:srgbClr val="006600"/>
                </a:solidFill>
                <a:latin typeface="Bookman Old Style" panose="02050604050505020204" pitchFamily="18" charset="0"/>
              </a:rPr>
              <a:t> </a:t>
            </a:r>
            <a:r>
              <a:rPr lang="ru-RU" sz="3200" b="1" dirty="0" err="1">
                <a:solidFill>
                  <a:srgbClr val="006600"/>
                </a:solidFill>
                <a:latin typeface="Bookman Old Style" panose="02050604050505020204" pitchFamily="18" charset="0"/>
              </a:rPr>
              <a:t>віку</a:t>
            </a:r>
            <a:r>
              <a:rPr lang="ru-RU" sz="3200" b="1" dirty="0">
                <a:solidFill>
                  <a:srgbClr val="006600"/>
                </a:solidFill>
                <a:latin typeface="Bookman Old Style" panose="02050604050505020204" pitchFamily="18" charset="0"/>
              </a:rPr>
              <a:t>:</a:t>
            </a:r>
            <a:endParaRPr lang="uk-UA" sz="3200" b="1" dirty="0">
              <a:solidFill>
                <a:srgbClr val="006600"/>
              </a:solidFill>
              <a:latin typeface="Bookman Old Style" panose="02050604050505020204" pitchFamily="18" charset="0"/>
            </a:endParaRPr>
          </a:p>
        </p:txBody>
      </p:sp>
      <p:sp>
        <p:nvSpPr>
          <p:cNvPr id="3" name="Прямокутник 2">
            <a:extLst>
              <a:ext uri="{FF2B5EF4-FFF2-40B4-BE49-F238E27FC236}">
                <a16:creationId xmlns:a16="http://schemas.microsoft.com/office/drawing/2014/main" id="{014CC720-3E42-44E7-BC3A-7515C439F5C5}"/>
              </a:ext>
            </a:extLst>
          </p:cNvPr>
          <p:cNvSpPr/>
          <p:nvPr/>
        </p:nvSpPr>
        <p:spPr>
          <a:xfrm>
            <a:off x="201227" y="2136339"/>
            <a:ext cx="8942773" cy="3785652"/>
          </a:xfrm>
          <a:prstGeom prst="rect">
            <a:avLst/>
          </a:prstGeom>
        </p:spPr>
        <p:txBody>
          <a:bodyPr wrap="square">
            <a:spAutoFit/>
          </a:bodyPr>
          <a:lstStyle/>
          <a:p>
            <a:r>
              <a:rPr lang="uk-UA" dirty="0"/>
              <a:t>-	</a:t>
            </a:r>
            <a:r>
              <a:rPr lang="uk-UA" sz="2400" b="1" dirty="0">
                <a:solidFill>
                  <a:srgbClr val="006600"/>
                </a:solidFill>
                <a:latin typeface="Bookman Old Style" panose="02050604050505020204" pitchFamily="18" charset="0"/>
              </a:rPr>
              <a:t>готовність батьків передати здоров’я своїм дітям в умовах їхнього пренатального розвитку, а потім до формування здоров’я дітей після народження;</a:t>
            </a:r>
          </a:p>
          <a:p>
            <a:pPr marL="342900" indent="-342900">
              <a:buFontTx/>
              <a:buChar char="-"/>
            </a:pPr>
            <a:r>
              <a:rPr lang="uk-UA" sz="2400" b="1" dirty="0">
                <a:solidFill>
                  <a:srgbClr val="006600"/>
                </a:solidFill>
                <a:latin typeface="Bookman Old Style" panose="02050604050505020204" pitchFamily="18" charset="0"/>
              </a:rPr>
              <a:t>соціально-економічні та соціально-психологічні умови в суспільстві, родині,  </a:t>
            </a:r>
          </a:p>
          <a:p>
            <a:r>
              <a:rPr lang="uk-UA" sz="2400" b="1" dirty="0">
                <a:solidFill>
                  <a:srgbClr val="006600"/>
                </a:solidFill>
                <a:latin typeface="Bookman Old Style" panose="02050604050505020204" pitchFamily="18" charset="0"/>
              </a:rPr>
              <a:t>закладі дошкільної освіти, де перебуває </a:t>
            </a:r>
          </a:p>
          <a:p>
            <a:r>
              <a:rPr lang="uk-UA" sz="2400" b="1" dirty="0">
                <a:solidFill>
                  <a:srgbClr val="006600"/>
                </a:solidFill>
                <a:latin typeface="Bookman Old Style" panose="02050604050505020204" pitchFamily="18" charset="0"/>
              </a:rPr>
              <a:t>дитина;</a:t>
            </a:r>
          </a:p>
          <a:p>
            <a:pPr marL="342900" indent="-342900">
              <a:buFontTx/>
              <a:buChar char="-"/>
            </a:pPr>
            <a:r>
              <a:rPr lang="uk-UA" sz="2400" b="1" dirty="0">
                <a:solidFill>
                  <a:srgbClr val="006600"/>
                </a:solidFill>
                <a:latin typeface="Bookman Old Style" panose="02050604050505020204" pitchFamily="18" charset="0"/>
              </a:rPr>
              <a:t>екологічне довкілля, </a:t>
            </a:r>
          </a:p>
          <a:p>
            <a:r>
              <a:rPr lang="uk-UA" sz="2400" b="1" dirty="0">
                <a:solidFill>
                  <a:srgbClr val="006600"/>
                </a:solidFill>
                <a:latin typeface="Bookman Old Style" panose="02050604050505020204" pitchFamily="18" charset="0"/>
              </a:rPr>
              <a:t>рівень їхньої екологічної культури;</a:t>
            </a:r>
          </a:p>
        </p:txBody>
      </p:sp>
      <p:pic>
        <p:nvPicPr>
          <p:cNvPr id="6" name="Рисунок 5">
            <a:extLst>
              <a:ext uri="{FF2B5EF4-FFF2-40B4-BE49-F238E27FC236}">
                <a16:creationId xmlns:a16="http://schemas.microsoft.com/office/drawing/2014/main" id="{67A133D5-F340-4D4E-A3FD-DE95B8D70FAF}"/>
              </a:ext>
            </a:extLst>
          </p:cNvPr>
          <p:cNvPicPr>
            <a:picLocks noChangeAspect="1"/>
          </p:cNvPicPr>
          <p:nvPr/>
        </p:nvPicPr>
        <p:blipFill>
          <a:blip r:embed="rId2"/>
          <a:stretch>
            <a:fillRect/>
          </a:stretch>
        </p:blipFill>
        <p:spPr>
          <a:xfrm>
            <a:off x="7231067" y="4386788"/>
            <a:ext cx="2924988" cy="2284780"/>
          </a:xfrm>
          <a:prstGeom prst="rect">
            <a:avLst/>
          </a:prstGeom>
        </p:spPr>
      </p:pic>
      <p:pic>
        <p:nvPicPr>
          <p:cNvPr id="7" name="Рисунок 6">
            <a:extLst>
              <a:ext uri="{FF2B5EF4-FFF2-40B4-BE49-F238E27FC236}">
                <a16:creationId xmlns:a16="http://schemas.microsoft.com/office/drawing/2014/main" id="{18BA7B68-A410-4B38-A154-D0D1D01FCC57}"/>
              </a:ext>
            </a:extLst>
          </p:cNvPr>
          <p:cNvPicPr>
            <a:picLocks noChangeAspect="1"/>
          </p:cNvPicPr>
          <p:nvPr/>
        </p:nvPicPr>
        <p:blipFill>
          <a:blip r:embed="rId3"/>
          <a:stretch>
            <a:fillRect/>
          </a:stretch>
        </p:blipFill>
        <p:spPr>
          <a:xfrm>
            <a:off x="8667974" y="186432"/>
            <a:ext cx="3195961" cy="2068153"/>
          </a:xfrm>
          <a:prstGeom prst="rect">
            <a:avLst/>
          </a:prstGeom>
        </p:spPr>
      </p:pic>
      <p:pic>
        <p:nvPicPr>
          <p:cNvPr id="8" name="Рисунок 7">
            <a:extLst>
              <a:ext uri="{FF2B5EF4-FFF2-40B4-BE49-F238E27FC236}">
                <a16:creationId xmlns:a16="http://schemas.microsoft.com/office/drawing/2014/main" id="{D32313C0-2036-4043-9D2C-DD4E84987F85}"/>
              </a:ext>
            </a:extLst>
          </p:cNvPr>
          <p:cNvPicPr>
            <a:picLocks noChangeAspect="1"/>
          </p:cNvPicPr>
          <p:nvPr/>
        </p:nvPicPr>
        <p:blipFill>
          <a:blip r:embed="rId4"/>
          <a:stretch>
            <a:fillRect/>
          </a:stretch>
        </p:blipFill>
        <p:spPr>
          <a:xfrm>
            <a:off x="8963579" y="2585242"/>
            <a:ext cx="2828925" cy="1619250"/>
          </a:xfrm>
          <a:prstGeom prst="rect">
            <a:avLst/>
          </a:prstGeom>
        </p:spPr>
      </p:pic>
    </p:spTree>
    <p:extLst>
      <p:ext uri="{BB962C8B-B14F-4D97-AF65-F5344CB8AC3E}">
        <p14:creationId xmlns:p14="http://schemas.microsoft.com/office/powerpoint/2010/main" val="34867327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81072D7-DB05-4593-9EAF-41E3B0C540F8}"/>
              </a:ext>
            </a:extLst>
          </p:cNvPr>
          <p:cNvSpPr>
            <a:spLocks noGrp="1"/>
          </p:cNvSpPr>
          <p:nvPr>
            <p:ph type="title"/>
          </p:nvPr>
        </p:nvSpPr>
        <p:spPr/>
        <p:txBody>
          <a:bodyPr>
            <a:normAutofit/>
          </a:bodyPr>
          <a:lstStyle/>
          <a:p>
            <a:r>
              <a:rPr lang="uk-UA" sz="2000" dirty="0">
                <a:latin typeface="Bookman Old Style" panose="02050604050505020204" pitchFamily="18" charset="0"/>
              </a:rPr>
              <a:t>Використана література:</a:t>
            </a:r>
          </a:p>
        </p:txBody>
      </p:sp>
      <p:sp>
        <p:nvSpPr>
          <p:cNvPr id="5" name="Rectangle 1">
            <a:extLst>
              <a:ext uri="{FF2B5EF4-FFF2-40B4-BE49-F238E27FC236}">
                <a16:creationId xmlns:a16="http://schemas.microsoft.com/office/drawing/2014/main" id="{097CC18A-0862-4C63-9B02-62FBF78A0D21}"/>
              </a:ext>
            </a:extLst>
          </p:cNvPr>
          <p:cNvSpPr>
            <a:spLocks noChangeArrowheads="1"/>
          </p:cNvSpPr>
          <p:nvPr/>
        </p:nvSpPr>
        <p:spPr bwMode="auto">
          <a:xfrm>
            <a:off x="204186" y="485945"/>
            <a:ext cx="9632272" cy="3273931"/>
          </a:xfrm>
          <a:prstGeom prst="rect">
            <a:avLst/>
          </a:prstGeom>
          <a:solidFill>
            <a:schemeClr val="accent6">
              <a:lumMod val="20000"/>
              <a:lumOff val="8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14264" rIns="0" bIns="19044"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uk-UA" altLang="uk-UA" sz="1500" b="0" i="0" u="sng" strike="noStrike" cap="none" normalizeH="0" baseline="0" dirty="0">
              <a:ln>
                <a:noFill/>
              </a:ln>
              <a:solidFill>
                <a:srgbClr val="1A0DAB"/>
              </a:solidFill>
              <a:effectLst/>
              <a:latin typeface="Arial" panose="020B0604020202020204" pitchFamily="34" charset="0"/>
              <a:cs typeface="Arial" panose="020B0604020202020204" pitchFamily="34" charset="0"/>
              <a:hlinkClick r:id="rId2"/>
            </a:endParaRPr>
          </a:p>
          <a:p>
            <a:pPr marL="0" marR="0" lvl="0" indent="0" algn="l" defTabSz="914400" rtl="0" eaLnBrk="0" fontAlgn="ctr" latinLnBrk="0" hangingPunct="0">
              <a:lnSpc>
                <a:spcPct val="100000"/>
              </a:lnSpc>
              <a:spcBef>
                <a:spcPct val="0"/>
              </a:spcBef>
              <a:spcAft>
                <a:spcPct val="0"/>
              </a:spcAft>
              <a:buClrTx/>
              <a:buSzTx/>
              <a:buFontTx/>
              <a:buNone/>
              <a:tabLst/>
            </a:pPr>
            <a:r>
              <a:rPr kumimoji="0" lang="uk-UA" altLang="uk-UA" sz="900" b="0" i="0" u="sng" strike="noStrike" cap="none" normalizeH="0" baseline="0" dirty="0">
                <a:ln>
                  <a:noFill/>
                </a:ln>
                <a:solidFill>
                  <a:srgbClr val="1A0DAB"/>
                </a:solidFill>
                <a:effectLst/>
                <a:latin typeface="Arial" panose="020B0604020202020204" pitchFamily="34" charset="0"/>
                <a:cs typeface="Arial" panose="020B0604020202020204" pitchFamily="34" charset="0"/>
                <a:hlinkClick r:id="rId2"/>
              </a:rPr>
              <a:t> </a:t>
            </a:r>
            <a:r>
              <a:rPr kumimoji="0" lang="uk-UA" altLang="uk-UA" sz="900" b="0" i="0" u="sng" strike="noStrike" cap="none" normalizeH="0" baseline="0" dirty="0">
                <a:ln>
                  <a:noFill/>
                </a:ln>
                <a:solidFill>
                  <a:srgbClr val="1A0DAB"/>
                </a:solidFill>
                <a:effectLst/>
                <a:latin typeface="Arial" panose="020B0604020202020204" pitchFamily="34" charset="0"/>
                <a:cs typeface="Arial" panose="020B0604020202020204" pitchFamily="34" charset="0"/>
              </a:rPr>
              <a:t> </a:t>
            </a:r>
            <a:endParaRPr kumimoji="0" lang="uk-UA" altLang="uk-UA" sz="900" b="0" i="0" u="sng" strike="noStrike" cap="none" normalizeH="0" baseline="0" dirty="0">
              <a:ln>
                <a:noFill/>
              </a:ln>
              <a:solidFill>
                <a:srgbClr val="1A0DAB"/>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uk-UA" b="1" i="0" u="sng" strike="noStrike" cap="none" normalizeH="0" baseline="0" dirty="0">
                <a:ln>
                  <a:noFill/>
                </a:ln>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Використані джерела:</a:t>
            </a:r>
          </a:p>
          <a:p>
            <a:pPr marL="0" marR="0" lvl="0" indent="0" algn="l" defTabSz="914400" rtl="0" eaLnBrk="0" fontAlgn="base" latinLnBrk="0" hangingPunct="0">
              <a:lnSpc>
                <a:spcPct val="100000"/>
              </a:lnSpc>
              <a:spcBef>
                <a:spcPct val="0"/>
              </a:spcBef>
              <a:spcAft>
                <a:spcPct val="0"/>
              </a:spcAft>
              <a:buClrTx/>
              <a:buSzTx/>
              <a:buFontTx/>
              <a:buNone/>
              <a:tabLst/>
            </a:pPr>
            <a:endParaRPr lang="uk-UA" altLang="uk-UA" u="sng"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uk-UA" b="0" i="0" u="sng" strike="noStrike" cap="none" normalizeH="0" baseline="0" dirty="0">
                <a:ln>
                  <a:noFill/>
                </a:ln>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1. </a:t>
            </a:r>
            <a:r>
              <a:rPr kumimoji="0" lang="uk-UA" altLang="uk-UA" b="0" i="0" u="sng" strike="noStrike" cap="none" normalizeH="0" baseline="0" dirty="0" err="1">
                <a:ln>
                  <a:noFill/>
                </a:ln>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Генезум</a:t>
            </a:r>
            <a:endParaRPr kumimoji="0" lang="uk-UA" altLang="uk-UA" b="0" i="0" u="sng" strike="noStrike" cap="none" normalizeH="0" baseline="0" dirty="0">
              <a:ln>
                <a:noFill/>
              </a:ln>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uk-UA" b="0" i="0" u="sng" strike="noStrike" cap="none" normalizeH="0" baseline="0" dirty="0">
                <a:ln>
                  <a:noFill/>
                </a:ln>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https://genezum.org › </a:t>
            </a:r>
            <a:r>
              <a:rPr kumimoji="0" lang="uk-UA" altLang="uk-UA" b="0" i="0" u="sng" strike="noStrike" cap="none" normalizeH="0" baseline="0" dirty="0" err="1">
                <a:ln>
                  <a:noFill/>
                </a:ln>
                <a:effectLst/>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library</a:t>
            </a:r>
            <a:endParaRPr kumimoji="0" lang="uk-UA" altLang="uk-UA" b="0" i="0" u="sng"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uk-UA" i="0" u="none" strike="noStrike" cap="none" normalizeH="0" baseline="0" dirty="0">
                <a:ln>
                  <a:noFill/>
                </a:ln>
                <a:effectLst/>
                <a:latin typeface="Times New Roman" panose="02020603050405020304" pitchFamily="18" charset="0"/>
                <a:cs typeface="Times New Roman" panose="02020603050405020304" pitchFamily="18" charset="0"/>
              </a:rPr>
              <a:t>Основи</a:t>
            </a:r>
            <a:r>
              <a:rPr kumimoji="0" lang="uk-UA" altLang="uk-UA" b="0" i="0" u="none" strike="noStrike" cap="none" normalizeH="0" baseline="0" dirty="0">
                <a:ln>
                  <a:noFill/>
                </a:ln>
                <a:effectLst/>
                <a:latin typeface="Times New Roman" panose="02020603050405020304" pitchFamily="18" charset="0"/>
                <a:cs typeface="Times New Roman" panose="02020603050405020304" pitchFamily="18" charset="0"/>
              </a:rPr>
              <a:t> здорового способу життя у дітей дошкільного віку;</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uk-UA" altLang="uk-UA" b="0" i="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uk-UA" altLang="uk-UA" dirty="0">
                <a:latin typeface="Times New Roman" panose="02020603050405020304" pitchFamily="18" charset="0"/>
                <a:cs typeface="Times New Roman" panose="02020603050405020304" pitchFamily="18" charset="0"/>
              </a:rPr>
              <a:t>2.</a:t>
            </a:r>
            <a:r>
              <a:rPr lang="uk-UA" altLang="uk-UA" i="1" dirty="0">
                <a:latin typeface="Times New Roman" panose="02020603050405020304" pitchFamily="18" charset="0"/>
                <a:cs typeface="Times New Roman" panose="02020603050405020304" pitchFamily="18" charset="0"/>
              </a:rPr>
              <a:t> </a:t>
            </a:r>
            <a:r>
              <a:rPr lang="uk-UA" altLang="uk-UA" dirty="0">
                <a:latin typeface="Times New Roman" panose="02020603050405020304" pitchFamily="18" charset="0"/>
                <a:cs typeface="Times New Roman" panose="02020603050405020304" pitchFamily="18" charset="0"/>
              </a:rPr>
              <a:t>Витоки здоров'я дитини. </a:t>
            </a:r>
            <a:r>
              <a:rPr lang="uk-UA" altLang="uk-UA" dirty="0" err="1">
                <a:latin typeface="Times New Roman" panose="02020603050405020304" pitchFamily="18" charset="0"/>
                <a:cs typeface="Times New Roman" panose="02020603050405020304" pitchFamily="18" charset="0"/>
              </a:rPr>
              <a:t>Н.Денисенко</a:t>
            </a:r>
            <a:r>
              <a:rPr lang="uk-UA" altLang="uk-UA" dirty="0">
                <a:latin typeface="Times New Roman" panose="02020603050405020304" pitchFamily="18" charset="0"/>
                <a:cs typeface="Times New Roman" panose="02020603050405020304" pitchFamily="18" charset="0"/>
              </a:rPr>
              <a:t>; </a:t>
            </a:r>
            <a:r>
              <a:rPr lang="uk-UA" altLang="uk-UA" dirty="0" err="1">
                <a:latin typeface="Times New Roman" panose="02020603050405020304" pitchFamily="18" charset="0"/>
                <a:cs typeface="Times New Roman" panose="02020603050405020304" pitchFamily="18" charset="0"/>
              </a:rPr>
              <a:t>С.Лупінович</a:t>
            </a:r>
            <a:r>
              <a:rPr lang="uk-UA" altLang="uk-UA" dirty="0">
                <a:latin typeface="Times New Roman" panose="02020603050405020304" pitchFamily="18" charset="0"/>
                <a:cs typeface="Times New Roman" panose="02020603050405020304" pitchFamily="18" charset="0"/>
              </a:rPr>
              <a:t>; </a:t>
            </a:r>
            <a:r>
              <a:rPr lang="uk-UA" altLang="uk-UA" dirty="0" err="1">
                <a:latin typeface="Times New Roman" panose="02020603050405020304" pitchFamily="18" charset="0"/>
                <a:cs typeface="Times New Roman" panose="02020603050405020304" pitchFamily="18" charset="0"/>
              </a:rPr>
              <a:t>А.Михайліченко</a:t>
            </a:r>
            <a:r>
              <a:rPr lang="uk-UA" altLang="uk-UA" dirty="0">
                <a:latin typeface="Times New Roman" panose="02020603050405020304" pitchFamily="18" charset="0"/>
                <a:cs typeface="Times New Roman" panose="02020603050405020304" pitchFamily="18" charset="0"/>
              </a:rPr>
              <a:t>; </a:t>
            </a:r>
            <a:r>
              <a:rPr lang="uk-UA" altLang="uk-UA" dirty="0" err="1">
                <a:latin typeface="Times New Roman" panose="02020603050405020304" pitchFamily="18" charset="0"/>
                <a:cs typeface="Times New Roman" panose="02020603050405020304" pitchFamily="18" charset="0"/>
              </a:rPr>
              <a:t>Л.Лиходід</a:t>
            </a:r>
            <a:r>
              <a:rPr lang="uk-UA" altLang="uk-UA" dirty="0">
                <a:latin typeface="Times New Roman" panose="02020603050405020304" pitchFamily="18" charset="0"/>
                <a:cs typeface="Times New Roman" panose="02020603050405020304" pitchFamily="18" charset="0"/>
              </a:rPr>
              <a:t>. Мандрівець. 2010;</a:t>
            </a:r>
          </a:p>
          <a:p>
            <a:pPr marL="0" marR="0" lvl="0" indent="0" algn="l" defTabSz="914400" rtl="0" eaLnBrk="0" fontAlgn="base" latinLnBrk="0" hangingPunct="0">
              <a:lnSpc>
                <a:spcPct val="100000"/>
              </a:lnSpc>
              <a:spcBef>
                <a:spcPct val="0"/>
              </a:spcBef>
              <a:spcAft>
                <a:spcPct val="0"/>
              </a:spcAft>
              <a:buClrTx/>
              <a:buSzTx/>
              <a:buFontTx/>
              <a:buNone/>
              <a:tabLst/>
            </a:pPr>
            <a:endParaRPr lang="uk-UA" altLang="uk-UA" dirty="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uk-UA" altLang="uk-UA" b="0" u="none" strike="noStrike" cap="none" normalizeH="0" baseline="0" dirty="0">
                <a:ln>
                  <a:noFill/>
                </a:ln>
                <a:effectLst/>
                <a:latin typeface="Times New Roman" panose="02020603050405020304" pitchFamily="18" charset="0"/>
                <a:cs typeface="Times New Roman" panose="02020603050405020304" pitchFamily="18" charset="0"/>
              </a:rPr>
              <a:t>3.Через рух – до здоров'я. </a:t>
            </a:r>
            <a:r>
              <a:rPr kumimoji="0" lang="uk-UA" altLang="uk-UA" b="0" u="none" strike="noStrike" cap="none" normalizeH="0" baseline="0" dirty="0" err="1">
                <a:ln>
                  <a:noFill/>
                </a:ln>
                <a:effectLst/>
                <a:latin typeface="Times New Roman" panose="02020603050405020304" pitchFamily="18" charset="0"/>
                <a:cs typeface="Times New Roman" panose="02020603050405020304" pitchFamily="18" charset="0"/>
              </a:rPr>
              <a:t>Н.Денисенко</a:t>
            </a:r>
            <a:r>
              <a:rPr kumimoji="0" lang="uk-UA" altLang="uk-UA" b="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uk-UA" altLang="uk-UA" b="0" u="none" strike="noStrike" cap="none" normalizeH="0" baseline="0" dirty="0" err="1">
                <a:ln>
                  <a:noFill/>
                </a:ln>
                <a:effectLst/>
                <a:latin typeface="Times New Roman" panose="02020603050405020304" pitchFamily="18" charset="0"/>
                <a:cs typeface="Times New Roman" panose="02020603050405020304" pitchFamily="18" charset="0"/>
              </a:rPr>
              <a:t>О.Аксьонова</a:t>
            </a:r>
            <a:r>
              <a:rPr kumimoji="0" lang="uk-UA" altLang="uk-UA" b="0" u="none" strike="noStrike" cap="none" normalizeH="0" baseline="0" dirty="0">
                <a:ln>
                  <a:noFill/>
                </a:ln>
                <a:effectLst/>
                <a:latin typeface="Times New Roman" panose="02020603050405020304" pitchFamily="18" charset="0"/>
                <a:cs typeface="Times New Roman" panose="02020603050405020304" pitchFamily="18" charset="0"/>
              </a:rPr>
              <a:t>. Мандрівець. 2009.</a:t>
            </a:r>
          </a:p>
        </p:txBody>
      </p:sp>
    </p:spTree>
    <p:extLst>
      <p:ext uri="{BB962C8B-B14F-4D97-AF65-F5344CB8AC3E}">
        <p14:creationId xmlns:p14="http://schemas.microsoft.com/office/powerpoint/2010/main" val="18616789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88866B-2D5A-490E-91D0-5B0748103A82}"/>
              </a:ext>
            </a:extLst>
          </p:cNvPr>
          <p:cNvSpPr txBox="1"/>
          <p:nvPr/>
        </p:nvSpPr>
        <p:spPr>
          <a:xfrm rot="10149112" flipV="1">
            <a:off x="1242875" y="3169329"/>
            <a:ext cx="9330430" cy="1015663"/>
          </a:xfrm>
          <a:prstGeom prst="rect">
            <a:avLst/>
          </a:prstGeom>
          <a:solidFill>
            <a:srgbClr val="FFFF00"/>
          </a:solidFill>
        </p:spPr>
        <p:txBody>
          <a:bodyPr wrap="square" rtlCol="0">
            <a:spAutoFit/>
          </a:bodyPr>
          <a:lstStyle/>
          <a:p>
            <a:r>
              <a:rPr lang="uk-UA" sz="6000" dirty="0">
                <a:latin typeface="Times New Roman" panose="02020603050405020304" pitchFamily="18" charset="0"/>
                <a:cs typeface="Times New Roman" panose="02020603050405020304" pitchFamily="18" charset="0"/>
              </a:rPr>
              <a:t>ДЯКУЮ   ЗА   УВАГУ!</a:t>
            </a:r>
          </a:p>
        </p:txBody>
      </p:sp>
      <p:sp>
        <p:nvSpPr>
          <p:cNvPr id="5" name="TextBox 4">
            <a:extLst>
              <a:ext uri="{FF2B5EF4-FFF2-40B4-BE49-F238E27FC236}">
                <a16:creationId xmlns:a16="http://schemas.microsoft.com/office/drawing/2014/main" id="{45B66641-F94E-424A-B52C-32D8337D960D}"/>
              </a:ext>
            </a:extLst>
          </p:cNvPr>
          <p:cNvSpPr txBox="1"/>
          <p:nvPr/>
        </p:nvSpPr>
        <p:spPr>
          <a:xfrm>
            <a:off x="512316" y="574829"/>
            <a:ext cx="10449017" cy="5708342"/>
          </a:xfrm>
          <a:prstGeom prst="rect">
            <a:avLst/>
          </a:prstGeom>
          <a:solidFill>
            <a:schemeClr val="accent1">
              <a:lumMod val="75000"/>
            </a:schemeClr>
          </a:solidFill>
        </p:spPr>
        <p:txBody>
          <a:bodyPr wrap="square" rtlCol="0">
            <a:spAutoFit/>
          </a:bodyPr>
          <a:lstStyle/>
          <a:p>
            <a:endParaRPr lang="uk-UA" dirty="0"/>
          </a:p>
        </p:txBody>
      </p:sp>
      <p:sp>
        <p:nvSpPr>
          <p:cNvPr id="6" name="TextBox 5">
            <a:extLst>
              <a:ext uri="{FF2B5EF4-FFF2-40B4-BE49-F238E27FC236}">
                <a16:creationId xmlns:a16="http://schemas.microsoft.com/office/drawing/2014/main" id="{E811DC74-CE4F-47B4-850F-0361CCAB2AE2}"/>
              </a:ext>
            </a:extLst>
          </p:cNvPr>
          <p:cNvSpPr txBox="1"/>
          <p:nvPr/>
        </p:nvSpPr>
        <p:spPr>
          <a:xfrm rot="20504608" flipH="1">
            <a:off x="2167483" y="2724115"/>
            <a:ext cx="7331624" cy="1015663"/>
          </a:xfrm>
          <a:prstGeom prst="rect">
            <a:avLst/>
          </a:prstGeom>
          <a:solidFill>
            <a:srgbClr val="FFFF00"/>
          </a:solidFill>
        </p:spPr>
        <p:txBody>
          <a:bodyPr wrap="square" rtlCol="0">
            <a:spAutoFit/>
          </a:bodyPr>
          <a:lstStyle/>
          <a:p>
            <a:r>
              <a:rPr lang="uk-UA" sz="6000" dirty="0">
                <a:latin typeface="Times New Roman" panose="02020603050405020304" pitchFamily="18" charset="0"/>
                <a:cs typeface="Times New Roman" panose="02020603050405020304" pitchFamily="18" charset="0"/>
              </a:rPr>
              <a:t>ДЯКУЮ ЗА УВАГУ!</a:t>
            </a:r>
          </a:p>
        </p:txBody>
      </p:sp>
    </p:spTree>
    <p:extLst>
      <p:ext uri="{BB962C8B-B14F-4D97-AF65-F5344CB8AC3E}">
        <p14:creationId xmlns:p14="http://schemas.microsoft.com/office/powerpoint/2010/main" val="397335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4C5E98-23A6-4EA7-A547-060D1D733C45}"/>
              </a:ext>
            </a:extLst>
          </p:cNvPr>
          <p:cNvSpPr>
            <a:spLocks noGrp="1"/>
          </p:cNvSpPr>
          <p:nvPr>
            <p:ph type="title"/>
          </p:nvPr>
        </p:nvSpPr>
        <p:spPr>
          <a:xfrm>
            <a:off x="314418" y="533800"/>
            <a:ext cx="10515600" cy="1325563"/>
          </a:xfrm>
          <a:solidFill>
            <a:schemeClr val="accent6">
              <a:lumMod val="20000"/>
              <a:lumOff val="80000"/>
            </a:schemeClr>
          </a:solidFill>
          <a:ln>
            <a:solidFill>
              <a:srgbClr val="006600"/>
            </a:solidFill>
          </a:ln>
          <a:effectLst>
            <a:glow rad="228600">
              <a:schemeClr val="accent6">
                <a:satMod val="175000"/>
                <a:alpha val="40000"/>
              </a:schemeClr>
            </a:glow>
          </a:effectLst>
        </p:spPr>
        <p:txBody>
          <a:bodyPr>
            <a:normAutofit fontScale="90000"/>
          </a:bodyPr>
          <a:lstStyle/>
          <a:p>
            <a:r>
              <a:rPr lang="ru-RU" b="1" dirty="0" err="1">
                <a:solidFill>
                  <a:srgbClr val="006600"/>
                </a:solidFill>
                <a:latin typeface="Bookman Old Style" panose="02050604050505020204" pitchFamily="18" charset="0"/>
              </a:rPr>
              <a:t>чинники</a:t>
            </a:r>
            <a:r>
              <a:rPr lang="ru-RU" b="1" dirty="0">
                <a:solidFill>
                  <a:srgbClr val="006600"/>
                </a:solidFill>
                <a:latin typeface="Bookman Old Style" panose="02050604050505020204" pitchFamily="18" charset="0"/>
              </a:rPr>
              <a:t>, </a:t>
            </a:r>
            <a:r>
              <a:rPr lang="ru-RU" b="1" dirty="0" err="1">
                <a:solidFill>
                  <a:srgbClr val="006600"/>
                </a:solidFill>
                <a:latin typeface="Bookman Old Style" panose="02050604050505020204" pitchFamily="18" charset="0"/>
              </a:rPr>
              <a:t>що</a:t>
            </a:r>
            <a:r>
              <a:rPr lang="ru-RU" b="1" dirty="0">
                <a:solidFill>
                  <a:srgbClr val="006600"/>
                </a:solidFill>
                <a:latin typeface="Bookman Old Style" panose="02050604050505020204" pitchFamily="18" charset="0"/>
              </a:rPr>
              <a:t> </a:t>
            </a:r>
            <a:r>
              <a:rPr lang="ru-RU" b="1" dirty="0" err="1">
                <a:solidFill>
                  <a:srgbClr val="006600"/>
                </a:solidFill>
                <a:latin typeface="Bookman Old Style" panose="02050604050505020204" pitchFamily="18" charset="0"/>
              </a:rPr>
              <a:t>впливають</a:t>
            </a:r>
            <a:r>
              <a:rPr lang="ru-RU" b="1" dirty="0">
                <a:solidFill>
                  <a:srgbClr val="006600"/>
                </a:solidFill>
                <a:latin typeface="Bookman Old Style" panose="02050604050505020204" pitchFamily="18" charset="0"/>
              </a:rPr>
              <a:t> на </a:t>
            </a:r>
            <a:r>
              <a:rPr lang="ru-RU" b="1" dirty="0" err="1">
                <a:solidFill>
                  <a:srgbClr val="006600"/>
                </a:solidFill>
                <a:latin typeface="Bookman Old Style" panose="02050604050505020204" pitchFamily="18" charset="0"/>
              </a:rPr>
              <a:t>формування</a:t>
            </a:r>
            <a:r>
              <a:rPr lang="ru-RU" b="1" dirty="0">
                <a:solidFill>
                  <a:srgbClr val="006600"/>
                </a:solidFill>
                <a:latin typeface="Bookman Old Style" panose="02050604050505020204" pitchFamily="18" charset="0"/>
              </a:rPr>
              <a:t> </a:t>
            </a:r>
            <a:r>
              <a:rPr lang="ru-RU" b="1" dirty="0" err="1">
                <a:solidFill>
                  <a:srgbClr val="006600"/>
                </a:solidFill>
                <a:latin typeface="Bookman Old Style" panose="02050604050505020204" pitchFamily="18" charset="0"/>
              </a:rPr>
              <a:t>всіх</a:t>
            </a:r>
            <a:r>
              <a:rPr lang="ru-RU" b="1" dirty="0">
                <a:solidFill>
                  <a:srgbClr val="006600"/>
                </a:solidFill>
                <a:latin typeface="Bookman Old Style" panose="02050604050505020204" pitchFamily="18" charset="0"/>
              </a:rPr>
              <a:t> </a:t>
            </a:r>
            <a:r>
              <a:rPr lang="ru-RU" b="1" dirty="0" err="1">
                <a:solidFill>
                  <a:srgbClr val="006600"/>
                </a:solidFill>
                <a:latin typeface="Bookman Old Style" panose="02050604050505020204" pitchFamily="18" charset="0"/>
              </a:rPr>
              <a:t>компонентів</a:t>
            </a:r>
            <a:r>
              <a:rPr lang="ru-RU" b="1" dirty="0">
                <a:solidFill>
                  <a:srgbClr val="006600"/>
                </a:solidFill>
                <a:latin typeface="Bookman Old Style" panose="02050604050505020204" pitchFamily="18" charset="0"/>
              </a:rPr>
              <a:t> </a:t>
            </a:r>
            <a:r>
              <a:rPr lang="ru-RU" b="1" dirty="0" err="1">
                <a:solidFill>
                  <a:srgbClr val="006600"/>
                </a:solidFill>
                <a:latin typeface="Bookman Old Style" panose="02050604050505020204" pitchFamily="18" charset="0"/>
              </a:rPr>
              <a:t>здоров’я</a:t>
            </a:r>
            <a:r>
              <a:rPr lang="ru-RU" b="1" dirty="0">
                <a:solidFill>
                  <a:srgbClr val="006600"/>
                </a:solidFill>
                <a:latin typeface="Bookman Old Style" panose="02050604050505020204" pitchFamily="18" charset="0"/>
              </a:rPr>
              <a:t> </a:t>
            </a:r>
            <a:r>
              <a:rPr lang="ru-RU" b="1" dirty="0" err="1">
                <a:solidFill>
                  <a:srgbClr val="006600"/>
                </a:solidFill>
                <a:latin typeface="Bookman Old Style" panose="02050604050505020204" pitchFamily="18" charset="0"/>
              </a:rPr>
              <a:t>дітей</a:t>
            </a:r>
            <a:r>
              <a:rPr lang="ru-RU" b="1" dirty="0">
                <a:solidFill>
                  <a:srgbClr val="006600"/>
                </a:solidFill>
                <a:latin typeface="Bookman Old Style" panose="02050604050505020204" pitchFamily="18" charset="0"/>
              </a:rPr>
              <a:t> </a:t>
            </a:r>
            <a:r>
              <a:rPr lang="ru-RU" b="1" dirty="0" err="1">
                <a:solidFill>
                  <a:srgbClr val="006600"/>
                </a:solidFill>
                <a:latin typeface="Bookman Old Style" panose="02050604050505020204" pitchFamily="18" charset="0"/>
              </a:rPr>
              <a:t>дошкільного</a:t>
            </a:r>
            <a:r>
              <a:rPr lang="ru-RU" b="1" dirty="0">
                <a:solidFill>
                  <a:srgbClr val="006600"/>
                </a:solidFill>
                <a:latin typeface="Bookman Old Style" panose="02050604050505020204" pitchFamily="18" charset="0"/>
              </a:rPr>
              <a:t> </a:t>
            </a:r>
            <a:r>
              <a:rPr lang="ru-RU" b="1" dirty="0" err="1">
                <a:solidFill>
                  <a:srgbClr val="006600"/>
                </a:solidFill>
                <a:latin typeface="Bookman Old Style" panose="02050604050505020204" pitchFamily="18" charset="0"/>
              </a:rPr>
              <a:t>віку</a:t>
            </a:r>
            <a:r>
              <a:rPr lang="ru-RU" b="1" dirty="0">
                <a:solidFill>
                  <a:srgbClr val="006600"/>
                </a:solidFill>
                <a:latin typeface="Bookman Old Style" panose="02050604050505020204" pitchFamily="18" charset="0"/>
              </a:rPr>
              <a:t>:</a:t>
            </a:r>
            <a:br>
              <a:rPr lang="ru-RU" b="1" dirty="0">
                <a:solidFill>
                  <a:srgbClr val="006600"/>
                </a:solidFill>
                <a:latin typeface="Bookman Old Style" panose="02050604050505020204" pitchFamily="18" charset="0"/>
              </a:rPr>
            </a:br>
            <a:endParaRPr lang="uk-UA" b="1" dirty="0">
              <a:solidFill>
                <a:srgbClr val="006600"/>
              </a:solidFill>
              <a:latin typeface="Bookman Old Style" panose="02050604050505020204" pitchFamily="18" charset="0"/>
            </a:endParaRPr>
          </a:p>
        </p:txBody>
      </p:sp>
      <p:sp>
        <p:nvSpPr>
          <p:cNvPr id="5" name="Прямокутник 4">
            <a:extLst>
              <a:ext uri="{FF2B5EF4-FFF2-40B4-BE49-F238E27FC236}">
                <a16:creationId xmlns:a16="http://schemas.microsoft.com/office/drawing/2014/main" id="{92FFE52B-CC84-4EDA-9050-F49B9726CB47}"/>
              </a:ext>
            </a:extLst>
          </p:cNvPr>
          <p:cNvSpPr/>
          <p:nvPr/>
        </p:nvSpPr>
        <p:spPr>
          <a:xfrm>
            <a:off x="314418" y="1997839"/>
            <a:ext cx="8829582" cy="4154984"/>
          </a:xfrm>
          <a:prstGeom prst="rect">
            <a:avLst/>
          </a:prstGeom>
          <a:solidFill>
            <a:schemeClr val="accent6">
              <a:lumMod val="20000"/>
              <a:lumOff val="80000"/>
            </a:schemeClr>
          </a:solidFill>
          <a:ln>
            <a:solidFill>
              <a:srgbClr val="006600"/>
            </a:solidFill>
          </a:ln>
          <a:effectLst>
            <a:glow rad="228600">
              <a:schemeClr val="accent4">
                <a:satMod val="175000"/>
                <a:alpha val="40000"/>
              </a:schemeClr>
            </a:glow>
          </a:effectLst>
        </p:spPr>
        <p:txBody>
          <a:bodyPr wrap="square">
            <a:spAutoFit/>
          </a:bodyPr>
          <a:lstStyle/>
          <a:p>
            <a:r>
              <a:rPr lang="uk-UA" dirty="0"/>
              <a:t>-	</a:t>
            </a:r>
            <a:r>
              <a:rPr lang="uk-UA" sz="2400" b="1" dirty="0" err="1">
                <a:solidFill>
                  <a:srgbClr val="006600"/>
                </a:solidFill>
                <a:latin typeface="Bookman Old Style" panose="02050604050505020204" pitchFamily="18" charset="0"/>
              </a:rPr>
              <a:t>здоров’язберігальне</a:t>
            </a:r>
            <a:r>
              <a:rPr lang="uk-UA" sz="2400" b="1" dirty="0">
                <a:solidFill>
                  <a:srgbClr val="006600"/>
                </a:solidFill>
                <a:latin typeface="Bookman Old Style" panose="02050604050505020204" pitchFamily="18" charset="0"/>
              </a:rPr>
              <a:t> та </a:t>
            </a:r>
            <a:r>
              <a:rPr lang="uk-UA" sz="2400" b="1" dirty="0" err="1">
                <a:solidFill>
                  <a:srgbClr val="006600"/>
                </a:solidFill>
                <a:latin typeface="Bookman Old Style" panose="02050604050505020204" pitchFamily="18" charset="0"/>
              </a:rPr>
              <a:t>здоров’яформувальне</a:t>
            </a:r>
            <a:r>
              <a:rPr lang="uk-UA" sz="2400" b="1" dirty="0">
                <a:solidFill>
                  <a:srgbClr val="006600"/>
                </a:solidFill>
                <a:latin typeface="Bookman Old Style" panose="02050604050505020204" pitchFamily="18" charset="0"/>
              </a:rPr>
              <a:t> середовище, в якому забезпечується рівновага між адаптивними можливостями організму дитини та його впливом;</a:t>
            </a:r>
          </a:p>
          <a:p>
            <a:r>
              <a:rPr lang="uk-UA" sz="2400" b="1" dirty="0">
                <a:solidFill>
                  <a:srgbClr val="006600"/>
                </a:solidFill>
                <a:latin typeface="Bookman Old Style" panose="02050604050505020204" pitchFamily="18" charset="0"/>
              </a:rPr>
              <a:t>-	свідоме ставлення дітей дошкільного віку до власного здоров’я;</a:t>
            </a:r>
          </a:p>
          <a:p>
            <a:r>
              <a:rPr lang="uk-UA" sz="2400" b="1" dirty="0">
                <a:solidFill>
                  <a:srgbClr val="006600"/>
                </a:solidFill>
                <a:latin typeface="Bookman Old Style" panose="02050604050505020204" pitchFamily="18" charset="0"/>
              </a:rPr>
              <a:t>-	рівень професійної компетентності педагогів у формуванні, збереженні, зміцненні, реабілітації здоров’я молодого покоління, свідоме ставлення педагогів і батьків до власного здоров’я.</a:t>
            </a:r>
          </a:p>
        </p:txBody>
      </p:sp>
    </p:spTree>
    <p:extLst>
      <p:ext uri="{BB962C8B-B14F-4D97-AF65-F5344CB8AC3E}">
        <p14:creationId xmlns:p14="http://schemas.microsoft.com/office/powerpoint/2010/main" val="2026969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кутник 3">
            <a:extLst>
              <a:ext uri="{FF2B5EF4-FFF2-40B4-BE49-F238E27FC236}">
                <a16:creationId xmlns:a16="http://schemas.microsoft.com/office/drawing/2014/main" id="{D71B27D8-D4F3-434F-A235-83B9B7083E41}"/>
              </a:ext>
            </a:extLst>
          </p:cNvPr>
          <p:cNvSpPr/>
          <p:nvPr/>
        </p:nvSpPr>
        <p:spPr>
          <a:xfrm>
            <a:off x="355107" y="230819"/>
            <a:ext cx="11452194" cy="1569660"/>
          </a:xfrm>
          <a:prstGeom prst="rect">
            <a:avLst/>
          </a:prstGeom>
          <a:solidFill>
            <a:schemeClr val="accent6">
              <a:lumMod val="20000"/>
              <a:lumOff val="80000"/>
            </a:schemeClr>
          </a:solidFill>
          <a:ln>
            <a:solidFill>
              <a:srgbClr val="006600"/>
            </a:solidFill>
          </a:ln>
          <a:effectLst>
            <a:glow rad="228600">
              <a:schemeClr val="accent4">
                <a:satMod val="175000"/>
                <a:alpha val="40000"/>
              </a:schemeClr>
            </a:glow>
          </a:effectLst>
        </p:spPr>
        <p:txBody>
          <a:bodyPr wrap="square">
            <a:spAutoFit/>
          </a:bodyPr>
          <a:lstStyle/>
          <a:p>
            <a:r>
              <a:rPr lang="ru-RU" sz="3200" b="1" dirty="0">
                <a:solidFill>
                  <a:srgbClr val="006600"/>
                </a:solidFill>
                <a:latin typeface="Bookman Old Style" panose="02050604050505020204" pitchFamily="18" charset="0"/>
              </a:rPr>
              <a:t>На </a:t>
            </a:r>
            <a:r>
              <a:rPr lang="ru-RU" sz="3200" b="1" dirty="0" err="1">
                <a:solidFill>
                  <a:srgbClr val="006600"/>
                </a:solidFill>
                <a:latin typeface="Bookman Old Style" panose="02050604050505020204" pitchFamily="18" charset="0"/>
              </a:rPr>
              <a:t>сучасному</a:t>
            </a:r>
            <a:r>
              <a:rPr lang="ru-RU" sz="3200" b="1" dirty="0">
                <a:solidFill>
                  <a:srgbClr val="006600"/>
                </a:solidFill>
                <a:latin typeface="Bookman Old Style" panose="02050604050505020204" pitchFamily="18" charset="0"/>
              </a:rPr>
              <a:t> </a:t>
            </a:r>
            <a:r>
              <a:rPr lang="ru-RU" sz="3200" b="1" dirty="0" err="1">
                <a:solidFill>
                  <a:srgbClr val="006600"/>
                </a:solidFill>
                <a:latin typeface="Bookman Old Style" panose="02050604050505020204" pitchFamily="18" charset="0"/>
              </a:rPr>
              <a:t>етапі</a:t>
            </a:r>
            <a:r>
              <a:rPr lang="ru-RU" sz="3200" b="1" dirty="0">
                <a:solidFill>
                  <a:srgbClr val="006600"/>
                </a:solidFill>
                <a:latin typeface="Bookman Old Style" panose="02050604050505020204" pitchFamily="18" charset="0"/>
              </a:rPr>
              <a:t> проблема </a:t>
            </a:r>
            <a:r>
              <a:rPr lang="ru-RU" sz="3200" b="1" dirty="0" err="1">
                <a:solidFill>
                  <a:srgbClr val="006600"/>
                </a:solidFill>
                <a:latin typeface="Bookman Old Style" panose="02050604050505020204" pitchFamily="18" charset="0"/>
              </a:rPr>
              <a:t>здоров’я</a:t>
            </a:r>
            <a:r>
              <a:rPr lang="ru-RU" sz="3200" b="1" dirty="0">
                <a:solidFill>
                  <a:srgbClr val="006600"/>
                </a:solidFill>
                <a:latin typeface="Bookman Old Style" panose="02050604050505020204" pitchFamily="18" charset="0"/>
              </a:rPr>
              <a:t> </a:t>
            </a:r>
            <a:r>
              <a:rPr lang="ru-RU" sz="3200" b="1" dirty="0" err="1">
                <a:solidFill>
                  <a:srgbClr val="006600"/>
                </a:solidFill>
                <a:latin typeface="Bookman Old Style" panose="02050604050505020204" pitchFamily="18" charset="0"/>
              </a:rPr>
              <a:t>людини</a:t>
            </a:r>
            <a:r>
              <a:rPr lang="ru-RU" sz="3200" b="1" dirty="0">
                <a:solidFill>
                  <a:srgbClr val="006600"/>
                </a:solidFill>
                <a:latin typeface="Bookman Old Style" panose="02050604050505020204" pitchFamily="18" charset="0"/>
              </a:rPr>
              <a:t> </a:t>
            </a:r>
            <a:r>
              <a:rPr lang="ru-RU" sz="3200" b="1" dirty="0" err="1">
                <a:solidFill>
                  <a:srgbClr val="006600"/>
                </a:solidFill>
                <a:latin typeface="Bookman Old Style" panose="02050604050505020204" pitchFamily="18" charset="0"/>
              </a:rPr>
              <a:t>постає</a:t>
            </a:r>
            <a:r>
              <a:rPr lang="ru-RU" sz="3200" b="1" dirty="0">
                <a:solidFill>
                  <a:srgbClr val="006600"/>
                </a:solidFill>
                <a:latin typeface="Bookman Old Style" panose="02050604050505020204" pitchFamily="18" charset="0"/>
              </a:rPr>
              <a:t> як одна з </a:t>
            </a:r>
            <a:r>
              <a:rPr lang="ru-RU" sz="3200" b="1" dirty="0" err="1">
                <a:solidFill>
                  <a:srgbClr val="006600"/>
                </a:solidFill>
                <a:latin typeface="Bookman Old Style" panose="02050604050505020204" pitchFamily="18" charset="0"/>
              </a:rPr>
              <a:t>найбільш</a:t>
            </a:r>
            <a:r>
              <a:rPr lang="ru-RU" sz="3200" b="1" dirty="0">
                <a:solidFill>
                  <a:srgbClr val="006600"/>
                </a:solidFill>
                <a:latin typeface="Bookman Old Style" panose="02050604050505020204" pitchFamily="18" charset="0"/>
              </a:rPr>
              <a:t> </a:t>
            </a:r>
            <a:r>
              <a:rPr lang="ru-RU" sz="3200" b="1" dirty="0" err="1">
                <a:solidFill>
                  <a:srgbClr val="006600"/>
                </a:solidFill>
                <a:latin typeface="Bookman Old Style" panose="02050604050505020204" pitchFamily="18" charset="0"/>
              </a:rPr>
              <a:t>гострих</a:t>
            </a:r>
            <a:r>
              <a:rPr lang="ru-RU" sz="3200" b="1" dirty="0">
                <a:solidFill>
                  <a:srgbClr val="006600"/>
                </a:solidFill>
                <a:latin typeface="Bookman Old Style" panose="02050604050505020204" pitchFamily="18" charset="0"/>
              </a:rPr>
              <a:t> і </a:t>
            </a:r>
            <a:r>
              <a:rPr lang="ru-RU" sz="3200" b="1" dirty="0" err="1">
                <a:solidFill>
                  <a:srgbClr val="006600"/>
                </a:solidFill>
                <a:latin typeface="Bookman Old Style" panose="02050604050505020204" pitchFamily="18" charset="0"/>
              </a:rPr>
              <a:t>потребує</a:t>
            </a:r>
            <a:r>
              <a:rPr lang="ru-RU" sz="3200" b="1" dirty="0">
                <a:solidFill>
                  <a:srgbClr val="006600"/>
                </a:solidFill>
                <a:latin typeface="Bookman Old Style" panose="02050604050505020204" pitchFamily="18" charset="0"/>
              </a:rPr>
              <a:t> </a:t>
            </a:r>
            <a:r>
              <a:rPr lang="ru-RU" sz="3200" b="1" dirty="0" err="1">
                <a:solidFill>
                  <a:srgbClr val="006600"/>
                </a:solidFill>
                <a:latin typeface="Bookman Old Style" panose="02050604050505020204" pitchFamily="18" charset="0"/>
              </a:rPr>
              <a:t>серйозного</a:t>
            </a:r>
            <a:r>
              <a:rPr lang="ru-RU" sz="3200" b="1" dirty="0">
                <a:solidFill>
                  <a:srgbClr val="006600"/>
                </a:solidFill>
                <a:latin typeface="Bookman Old Style" panose="02050604050505020204" pitchFamily="18" charset="0"/>
              </a:rPr>
              <a:t> </a:t>
            </a:r>
            <a:r>
              <a:rPr lang="ru-RU" sz="3200" b="1" dirty="0" err="1">
                <a:solidFill>
                  <a:srgbClr val="006600"/>
                </a:solidFill>
                <a:latin typeface="Bookman Old Style" panose="02050604050505020204" pitchFamily="18" charset="0"/>
              </a:rPr>
              <a:t>ставлення</a:t>
            </a:r>
            <a:r>
              <a:rPr lang="ru-RU" sz="3200" b="1" dirty="0">
                <a:solidFill>
                  <a:srgbClr val="006600"/>
                </a:solidFill>
                <a:latin typeface="Bookman Old Style" panose="02050604050505020204" pitchFamily="18" charset="0"/>
              </a:rPr>
              <a:t> до </a:t>
            </a:r>
            <a:r>
              <a:rPr lang="ru-RU" sz="3200" b="1" dirty="0" err="1">
                <a:solidFill>
                  <a:srgbClr val="006600"/>
                </a:solidFill>
                <a:latin typeface="Bookman Old Style" panose="02050604050505020204" pitchFamily="18" charset="0"/>
              </a:rPr>
              <a:t>її</a:t>
            </a:r>
            <a:r>
              <a:rPr lang="ru-RU" sz="3200" b="1" dirty="0">
                <a:solidFill>
                  <a:srgbClr val="006600"/>
                </a:solidFill>
                <a:latin typeface="Bookman Old Style" panose="02050604050505020204" pitchFamily="18" charset="0"/>
              </a:rPr>
              <a:t> </a:t>
            </a:r>
            <a:r>
              <a:rPr lang="ru-RU" sz="3200" b="1" dirty="0" err="1">
                <a:solidFill>
                  <a:srgbClr val="006600"/>
                </a:solidFill>
                <a:latin typeface="Bookman Old Style" panose="02050604050505020204" pitchFamily="18" charset="0"/>
              </a:rPr>
              <a:t>вирішення</a:t>
            </a:r>
            <a:r>
              <a:rPr lang="ru-RU" sz="3200" b="1" dirty="0">
                <a:solidFill>
                  <a:srgbClr val="006600"/>
                </a:solidFill>
                <a:latin typeface="Bookman Old Style" panose="02050604050505020204" pitchFamily="18" charset="0"/>
              </a:rPr>
              <a:t> </a:t>
            </a:r>
            <a:endParaRPr lang="uk-UA" sz="3200" b="1" dirty="0">
              <a:solidFill>
                <a:srgbClr val="006600"/>
              </a:solidFill>
              <a:latin typeface="Bookman Old Style" panose="02050604050505020204" pitchFamily="18" charset="0"/>
            </a:endParaRPr>
          </a:p>
        </p:txBody>
      </p:sp>
      <p:pic>
        <p:nvPicPr>
          <p:cNvPr id="5" name="Рисунок 4">
            <a:extLst>
              <a:ext uri="{FF2B5EF4-FFF2-40B4-BE49-F238E27FC236}">
                <a16:creationId xmlns:a16="http://schemas.microsoft.com/office/drawing/2014/main" id="{7B98BC53-7A9F-4A57-BF7A-DB48D49F440C}"/>
              </a:ext>
            </a:extLst>
          </p:cNvPr>
          <p:cNvPicPr>
            <a:picLocks noChangeAspect="1"/>
          </p:cNvPicPr>
          <p:nvPr/>
        </p:nvPicPr>
        <p:blipFill rotWithShape="1">
          <a:blip r:embed="rId2"/>
          <a:srcRect l="50965" t="27961" b="4162"/>
          <a:stretch/>
        </p:blipFill>
        <p:spPr>
          <a:xfrm>
            <a:off x="9399834" y="1525270"/>
            <a:ext cx="2503502" cy="2314559"/>
          </a:xfrm>
          <a:prstGeom prst="rect">
            <a:avLst/>
          </a:prstGeom>
        </p:spPr>
      </p:pic>
      <p:sp>
        <p:nvSpPr>
          <p:cNvPr id="6" name="Прямокутник 5">
            <a:extLst>
              <a:ext uri="{FF2B5EF4-FFF2-40B4-BE49-F238E27FC236}">
                <a16:creationId xmlns:a16="http://schemas.microsoft.com/office/drawing/2014/main" id="{0972F233-4955-445F-A0FA-B7D9758BE727}"/>
              </a:ext>
            </a:extLst>
          </p:cNvPr>
          <p:cNvSpPr/>
          <p:nvPr/>
        </p:nvSpPr>
        <p:spPr>
          <a:xfrm>
            <a:off x="4145872" y="1910917"/>
            <a:ext cx="5228948" cy="3108543"/>
          </a:xfrm>
          <a:prstGeom prst="rect">
            <a:avLst/>
          </a:prstGeom>
          <a:solidFill>
            <a:schemeClr val="accent6">
              <a:lumMod val="20000"/>
              <a:lumOff val="80000"/>
            </a:schemeClr>
          </a:solidFill>
          <a:ln w="38100">
            <a:solidFill>
              <a:srgbClr val="006600"/>
            </a:solidFill>
          </a:ln>
        </p:spPr>
        <p:txBody>
          <a:bodyPr wrap="square">
            <a:spAutoFit/>
          </a:bodyPr>
          <a:lstStyle/>
          <a:p>
            <a:r>
              <a:rPr lang="uk-UA" sz="2800" b="1" dirty="0">
                <a:solidFill>
                  <a:srgbClr val="006600"/>
                </a:solidFill>
                <a:latin typeface="Bookman Old Style" panose="02050604050505020204" pitchFamily="18" charset="0"/>
              </a:rPr>
              <a:t>Усі ми хочемо бачити дитину здоровою, розумною, успішною. Але, на жаль, статистика стану здоров’я дошкільників сьогодні є досить невтішною. </a:t>
            </a:r>
          </a:p>
        </p:txBody>
      </p:sp>
      <p:pic>
        <p:nvPicPr>
          <p:cNvPr id="7" name="Рисунок 6">
            <a:extLst>
              <a:ext uri="{FF2B5EF4-FFF2-40B4-BE49-F238E27FC236}">
                <a16:creationId xmlns:a16="http://schemas.microsoft.com/office/drawing/2014/main" id="{2D9D9B2B-B73C-45A3-99C9-6FD32C6FF853}"/>
              </a:ext>
            </a:extLst>
          </p:cNvPr>
          <p:cNvPicPr>
            <a:picLocks noChangeAspect="1"/>
          </p:cNvPicPr>
          <p:nvPr/>
        </p:nvPicPr>
        <p:blipFill>
          <a:blip r:embed="rId3"/>
          <a:stretch>
            <a:fillRect/>
          </a:stretch>
        </p:blipFill>
        <p:spPr>
          <a:xfrm>
            <a:off x="355107" y="1910917"/>
            <a:ext cx="3765751" cy="2971153"/>
          </a:xfrm>
          <a:prstGeom prst="rect">
            <a:avLst/>
          </a:prstGeom>
          <a:ln w="38100">
            <a:solidFill>
              <a:srgbClr val="006600"/>
            </a:solidFill>
          </a:ln>
          <a:effectLst>
            <a:glow rad="228600">
              <a:schemeClr val="accent4">
                <a:satMod val="175000"/>
                <a:alpha val="40000"/>
              </a:schemeClr>
            </a:glow>
          </a:effectLst>
        </p:spPr>
      </p:pic>
      <p:sp>
        <p:nvSpPr>
          <p:cNvPr id="8" name="TextBox 7">
            <a:extLst>
              <a:ext uri="{FF2B5EF4-FFF2-40B4-BE49-F238E27FC236}">
                <a16:creationId xmlns:a16="http://schemas.microsoft.com/office/drawing/2014/main" id="{4089ED4E-15C8-4BC2-B253-A881776840F2}"/>
              </a:ext>
            </a:extLst>
          </p:cNvPr>
          <p:cNvSpPr txBox="1"/>
          <p:nvPr/>
        </p:nvSpPr>
        <p:spPr>
          <a:xfrm>
            <a:off x="153879" y="5112147"/>
            <a:ext cx="11884242" cy="1384995"/>
          </a:xfrm>
          <a:prstGeom prst="rect">
            <a:avLst/>
          </a:prstGeom>
          <a:solidFill>
            <a:schemeClr val="accent6">
              <a:lumMod val="40000"/>
              <a:lumOff val="60000"/>
            </a:schemeClr>
          </a:solidFill>
          <a:ln>
            <a:solidFill>
              <a:srgbClr val="006600"/>
            </a:solidFill>
          </a:ln>
          <a:effectLst>
            <a:glow rad="228600">
              <a:schemeClr val="accent4">
                <a:satMod val="175000"/>
                <a:alpha val="40000"/>
              </a:schemeClr>
            </a:glow>
          </a:effectLst>
        </p:spPr>
        <p:txBody>
          <a:bodyPr wrap="square" rtlCol="0">
            <a:spAutoFit/>
          </a:bodyPr>
          <a:lstStyle/>
          <a:p>
            <a:r>
              <a:rPr lang="ru-RU" sz="2800" b="1" dirty="0">
                <a:solidFill>
                  <a:srgbClr val="006600"/>
                </a:solidFill>
                <a:latin typeface="Bookman Old Style" panose="02050604050505020204" pitchFamily="18" charset="0"/>
              </a:rPr>
              <a:t>За </a:t>
            </a:r>
            <a:r>
              <a:rPr lang="ru-RU" sz="2800" b="1" dirty="0" err="1">
                <a:solidFill>
                  <a:srgbClr val="006600"/>
                </a:solidFill>
                <a:latin typeface="Bookman Old Style" panose="02050604050505020204" pitchFamily="18" charset="0"/>
              </a:rPr>
              <a:t>даними</a:t>
            </a:r>
            <a:r>
              <a:rPr lang="ru-RU" sz="2800" b="1" dirty="0">
                <a:solidFill>
                  <a:srgbClr val="006600"/>
                </a:solidFill>
                <a:latin typeface="Bookman Old Style" panose="02050604050505020204" pitchFamily="18" charset="0"/>
              </a:rPr>
              <a:t> </a:t>
            </a:r>
            <a:r>
              <a:rPr lang="ru-RU" sz="2800" b="1" dirty="0" err="1">
                <a:solidFill>
                  <a:srgbClr val="006600"/>
                </a:solidFill>
                <a:latin typeface="Bookman Old Style" panose="02050604050505020204" pitchFamily="18" charset="0"/>
              </a:rPr>
              <a:t>Міністерства</a:t>
            </a:r>
            <a:r>
              <a:rPr lang="ru-RU" sz="2800" b="1" dirty="0">
                <a:solidFill>
                  <a:srgbClr val="006600"/>
                </a:solidFill>
                <a:latin typeface="Bookman Old Style" panose="02050604050505020204" pitchFamily="18" charset="0"/>
              </a:rPr>
              <a:t> </a:t>
            </a:r>
            <a:r>
              <a:rPr lang="ru-RU" sz="2800" b="1" dirty="0" err="1">
                <a:solidFill>
                  <a:srgbClr val="006600"/>
                </a:solidFill>
                <a:latin typeface="Bookman Old Style" panose="02050604050505020204" pitchFamily="18" charset="0"/>
              </a:rPr>
              <a:t>охорони</a:t>
            </a:r>
            <a:r>
              <a:rPr lang="ru-RU" sz="2800" b="1" dirty="0">
                <a:solidFill>
                  <a:srgbClr val="006600"/>
                </a:solidFill>
                <a:latin typeface="Bookman Old Style" panose="02050604050505020204" pitchFamily="18" charset="0"/>
              </a:rPr>
              <a:t> </a:t>
            </a:r>
            <a:r>
              <a:rPr lang="ru-RU" sz="2800" b="1" dirty="0" err="1">
                <a:solidFill>
                  <a:srgbClr val="006600"/>
                </a:solidFill>
                <a:latin typeface="Bookman Old Style" panose="02050604050505020204" pitchFamily="18" charset="0"/>
              </a:rPr>
              <a:t>здоров’я</a:t>
            </a:r>
            <a:r>
              <a:rPr lang="ru-RU" sz="2800" b="1" dirty="0">
                <a:solidFill>
                  <a:srgbClr val="006600"/>
                </a:solidFill>
                <a:latin typeface="Bookman Old Style" panose="02050604050505020204" pitchFamily="18" charset="0"/>
              </a:rPr>
              <a:t> </a:t>
            </a:r>
            <a:r>
              <a:rPr lang="ru-RU" sz="2800" b="1" dirty="0" err="1">
                <a:solidFill>
                  <a:srgbClr val="006600"/>
                </a:solidFill>
                <a:latin typeface="Bookman Old Style" panose="02050604050505020204" pitchFamily="18" charset="0"/>
              </a:rPr>
              <a:t>України</a:t>
            </a:r>
            <a:r>
              <a:rPr lang="ru-RU" sz="2800" b="1" dirty="0">
                <a:solidFill>
                  <a:srgbClr val="006600"/>
                </a:solidFill>
                <a:latin typeface="Bookman Old Style" panose="02050604050505020204" pitchFamily="18" charset="0"/>
              </a:rPr>
              <a:t> 90% </a:t>
            </a:r>
            <a:r>
              <a:rPr lang="ru-RU" sz="2800" b="1" dirty="0" err="1">
                <a:solidFill>
                  <a:srgbClr val="006600"/>
                </a:solidFill>
                <a:latin typeface="Bookman Old Style" panose="02050604050505020204" pitchFamily="18" charset="0"/>
              </a:rPr>
              <a:t>усіх</a:t>
            </a:r>
            <a:r>
              <a:rPr lang="ru-RU" sz="2800" b="1" dirty="0">
                <a:solidFill>
                  <a:srgbClr val="006600"/>
                </a:solidFill>
                <a:latin typeface="Bookman Old Style" panose="02050604050505020204" pitchFamily="18" charset="0"/>
              </a:rPr>
              <a:t> </a:t>
            </a:r>
            <a:r>
              <a:rPr lang="ru-RU" sz="2800" b="1" dirty="0" err="1">
                <a:solidFill>
                  <a:srgbClr val="006600"/>
                </a:solidFill>
                <a:latin typeface="Bookman Old Style" panose="02050604050505020204" pitchFamily="18" charset="0"/>
              </a:rPr>
              <a:t>дітей</a:t>
            </a:r>
            <a:r>
              <a:rPr lang="ru-RU" sz="2800" b="1" dirty="0">
                <a:solidFill>
                  <a:srgbClr val="006600"/>
                </a:solidFill>
                <a:latin typeface="Bookman Old Style" panose="02050604050505020204" pitchFamily="18" charset="0"/>
              </a:rPr>
              <a:t> </a:t>
            </a:r>
            <a:r>
              <a:rPr lang="ru-RU" sz="2800" b="1" dirty="0" err="1">
                <a:solidFill>
                  <a:srgbClr val="006600"/>
                </a:solidFill>
                <a:latin typeface="Bookman Old Style" panose="02050604050505020204" pitchFamily="18" charset="0"/>
              </a:rPr>
              <a:t>мають</a:t>
            </a:r>
            <a:r>
              <a:rPr lang="ru-RU" sz="2800" b="1" dirty="0">
                <a:solidFill>
                  <a:srgbClr val="006600"/>
                </a:solidFill>
                <a:latin typeface="Bookman Old Style" panose="02050604050505020204" pitchFamily="18" charset="0"/>
              </a:rPr>
              <a:t> </a:t>
            </a:r>
            <a:r>
              <a:rPr lang="ru-RU" sz="2800" b="1" dirty="0" err="1">
                <a:solidFill>
                  <a:srgbClr val="006600"/>
                </a:solidFill>
                <a:latin typeface="Bookman Old Style" panose="02050604050505020204" pitchFamily="18" charset="0"/>
              </a:rPr>
              <a:t>відхилення</a:t>
            </a:r>
            <a:r>
              <a:rPr lang="ru-RU" sz="2800" b="1" dirty="0">
                <a:solidFill>
                  <a:srgbClr val="006600"/>
                </a:solidFill>
                <a:latin typeface="Bookman Old Style" panose="02050604050505020204" pitchFamily="18" charset="0"/>
              </a:rPr>
              <a:t> в </a:t>
            </a:r>
            <a:r>
              <a:rPr lang="ru-RU" sz="2800" b="1" dirty="0" err="1">
                <a:solidFill>
                  <a:srgbClr val="006600"/>
                </a:solidFill>
                <a:latin typeface="Bookman Old Style" panose="02050604050505020204" pitchFamily="18" charset="0"/>
              </a:rPr>
              <a:t>загальному</a:t>
            </a:r>
            <a:r>
              <a:rPr lang="ru-RU" sz="2800" b="1" dirty="0">
                <a:solidFill>
                  <a:srgbClr val="006600"/>
                </a:solidFill>
                <a:latin typeface="Bookman Old Style" panose="02050604050505020204" pitchFamily="18" charset="0"/>
              </a:rPr>
              <a:t> </a:t>
            </a:r>
            <a:r>
              <a:rPr lang="ru-RU" sz="2800" b="1" dirty="0" err="1">
                <a:solidFill>
                  <a:srgbClr val="006600"/>
                </a:solidFill>
                <a:latin typeface="Bookman Old Style" panose="02050604050505020204" pitchFamily="18" charset="0"/>
              </a:rPr>
              <a:t>стані</a:t>
            </a:r>
            <a:r>
              <a:rPr lang="ru-RU" sz="2800" b="1" dirty="0">
                <a:solidFill>
                  <a:srgbClr val="006600"/>
                </a:solidFill>
                <a:latin typeface="Bookman Old Style" panose="02050604050505020204" pitchFamily="18" charset="0"/>
              </a:rPr>
              <a:t> </a:t>
            </a:r>
            <a:r>
              <a:rPr lang="ru-RU" sz="2800" b="1" dirty="0" err="1">
                <a:solidFill>
                  <a:srgbClr val="006600"/>
                </a:solidFill>
                <a:latin typeface="Bookman Old Style" panose="02050604050505020204" pitchFamily="18" charset="0"/>
              </a:rPr>
              <a:t>здоров’я</a:t>
            </a:r>
            <a:r>
              <a:rPr lang="ru-RU" sz="2800" b="1" dirty="0">
                <a:solidFill>
                  <a:srgbClr val="006600"/>
                </a:solidFill>
                <a:latin typeface="Bookman Old Style" panose="02050604050505020204" pitchFamily="18" charset="0"/>
              </a:rPr>
              <a:t>. </a:t>
            </a:r>
            <a:r>
              <a:rPr lang="ru-RU" sz="2800" b="1" dirty="0" err="1">
                <a:solidFill>
                  <a:srgbClr val="006600"/>
                </a:solidFill>
                <a:latin typeface="Bookman Old Style" panose="02050604050505020204" pitchFamily="18" charset="0"/>
              </a:rPr>
              <a:t>Із</a:t>
            </a:r>
            <a:r>
              <a:rPr lang="ru-RU" sz="2800" b="1" dirty="0">
                <a:solidFill>
                  <a:srgbClr val="006600"/>
                </a:solidFill>
                <a:latin typeface="Bookman Old Style" panose="02050604050505020204" pitchFamily="18" charset="0"/>
              </a:rPr>
              <a:t> них 30% </a:t>
            </a:r>
            <a:r>
              <a:rPr lang="ru-RU" sz="2800" b="1" dirty="0" err="1">
                <a:solidFill>
                  <a:srgbClr val="006600"/>
                </a:solidFill>
                <a:latin typeface="Bookman Old Style" panose="02050604050505020204" pitchFamily="18" charset="0"/>
              </a:rPr>
              <a:t>мають</a:t>
            </a:r>
            <a:r>
              <a:rPr lang="ru-RU" sz="2800" b="1" dirty="0">
                <a:solidFill>
                  <a:srgbClr val="006600"/>
                </a:solidFill>
                <a:latin typeface="Bookman Old Style" panose="02050604050505020204" pitchFamily="18" charset="0"/>
              </a:rPr>
              <a:t> по два та </a:t>
            </a:r>
            <a:r>
              <a:rPr lang="ru-RU" sz="2800" b="1" dirty="0" err="1">
                <a:solidFill>
                  <a:srgbClr val="006600"/>
                </a:solidFill>
                <a:latin typeface="Bookman Old Style" panose="02050604050505020204" pitchFamily="18" charset="0"/>
              </a:rPr>
              <a:t>більше</a:t>
            </a:r>
            <a:r>
              <a:rPr lang="ru-RU" sz="2800" b="1" dirty="0">
                <a:solidFill>
                  <a:srgbClr val="006600"/>
                </a:solidFill>
                <a:latin typeface="Bookman Old Style" panose="02050604050505020204" pitchFamily="18" charset="0"/>
              </a:rPr>
              <a:t> </a:t>
            </a:r>
            <a:r>
              <a:rPr lang="ru-RU" sz="2800" b="1" dirty="0" err="1">
                <a:solidFill>
                  <a:srgbClr val="006600"/>
                </a:solidFill>
                <a:latin typeface="Bookman Old Style" panose="02050604050505020204" pitchFamily="18" charset="0"/>
              </a:rPr>
              <a:t>захворювань</a:t>
            </a:r>
            <a:r>
              <a:rPr lang="ru-RU" sz="2800" b="1" dirty="0">
                <a:solidFill>
                  <a:srgbClr val="006600"/>
                </a:solidFill>
                <a:latin typeface="Bookman Old Style" panose="02050604050505020204" pitchFamily="18" charset="0"/>
              </a:rPr>
              <a:t>.</a:t>
            </a:r>
            <a:endParaRPr lang="uk-UA" sz="2800" b="1" dirty="0">
              <a:solidFill>
                <a:srgbClr val="006600"/>
              </a:solidFill>
              <a:latin typeface="Bookman Old Style" panose="02050604050505020204" pitchFamily="18" charset="0"/>
            </a:endParaRPr>
          </a:p>
        </p:txBody>
      </p:sp>
    </p:spTree>
    <p:extLst>
      <p:ext uri="{BB962C8B-B14F-4D97-AF65-F5344CB8AC3E}">
        <p14:creationId xmlns:p14="http://schemas.microsoft.com/office/powerpoint/2010/main" val="1777788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EA76481-BF8E-4352-8207-0FFB5B54784C}"/>
              </a:ext>
            </a:extLst>
          </p:cNvPr>
          <p:cNvSpPr>
            <a:spLocks noGrp="1"/>
          </p:cNvSpPr>
          <p:nvPr>
            <p:ph type="title"/>
          </p:nvPr>
        </p:nvSpPr>
        <p:spPr>
          <a:xfrm>
            <a:off x="248575" y="221943"/>
            <a:ext cx="11771790" cy="1468746"/>
          </a:xfrm>
          <a:solidFill>
            <a:schemeClr val="accent6">
              <a:lumMod val="20000"/>
              <a:lumOff val="80000"/>
            </a:schemeClr>
          </a:solidFill>
          <a:ln w="38100">
            <a:solidFill>
              <a:srgbClr val="006600"/>
            </a:solidFill>
          </a:ln>
          <a:effectLst>
            <a:glow rad="228600">
              <a:schemeClr val="accent4">
                <a:satMod val="175000"/>
                <a:alpha val="40000"/>
              </a:schemeClr>
            </a:glow>
          </a:effectLst>
        </p:spPr>
        <p:txBody>
          <a:bodyPr>
            <a:noAutofit/>
          </a:bodyPr>
          <a:lstStyle/>
          <a:p>
            <a:r>
              <a:rPr lang="uk-UA" sz="3600" b="1" dirty="0">
                <a:solidFill>
                  <a:srgbClr val="006600"/>
                </a:solidFill>
                <a:latin typeface="Bookman Old Style" panose="02050604050505020204" pitchFamily="18" charset="0"/>
              </a:rPr>
              <a:t>Базовий компонент дошкільної освіти –</a:t>
            </a:r>
            <a:br>
              <a:rPr lang="uk-UA" sz="3600" b="1" dirty="0">
                <a:solidFill>
                  <a:srgbClr val="006600"/>
                </a:solidFill>
                <a:latin typeface="Bookman Old Style" panose="02050604050505020204" pitchFamily="18" charset="0"/>
              </a:rPr>
            </a:br>
            <a:r>
              <a:rPr lang="uk-UA" sz="3600" b="1" dirty="0">
                <a:solidFill>
                  <a:srgbClr val="006600"/>
                </a:solidFill>
                <a:latin typeface="Bookman Old Style" panose="02050604050505020204" pitchFamily="18" charset="0"/>
              </a:rPr>
              <a:t>змістова освітня лінія «Особистість дитини»: </a:t>
            </a:r>
          </a:p>
        </p:txBody>
      </p:sp>
      <p:sp>
        <p:nvSpPr>
          <p:cNvPr id="7" name="Прямокутник 6">
            <a:extLst>
              <a:ext uri="{FF2B5EF4-FFF2-40B4-BE49-F238E27FC236}">
                <a16:creationId xmlns:a16="http://schemas.microsoft.com/office/drawing/2014/main" id="{31B3CB74-5AA9-4366-AC2D-37F3429E0DF8}"/>
              </a:ext>
            </a:extLst>
          </p:cNvPr>
          <p:cNvSpPr/>
          <p:nvPr/>
        </p:nvSpPr>
        <p:spPr>
          <a:xfrm>
            <a:off x="248575" y="1878925"/>
            <a:ext cx="6096000" cy="4401205"/>
          </a:xfrm>
          <a:prstGeom prst="rect">
            <a:avLst/>
          </a:prstGeom>
          <a:solidFill>
            <a:schemeClr val="accent6">
              <a:lumMod val="20000"/>
              <a:lumOff val="80000"/>
            </a:schemeClr>
          </a:solidFill>
          <a:ln w="38100">
            <a:solidFill>
              <a:srgbClr val="006600"/>
            </a:solidFill>
          </a:ln>
          <a:effectLst>
            <a:glow rad="228600">
              <a:schemeClr val="accent4">
                <a:satMod val="175000"/>
                <a:alpha val="40000"/>
              </a:schemeClr>
            </a:glow>
          </a:effectLst>
        </p:spPr>
        <p:txBody>
          <a:bodyPr>
            <a:spAutoFit/>
          </a:bodyPr>
          <a:lstStyle/>
          <a:p>
            <a:pPr marL="285750" indent="-285750">
              <a:buFontTx/>
              <a:buChar char="-"/>
            </a:pPr>
            <a:r>
              <a:rPr lang="ru-RU" sz="2800" b="1" dirty="0" err="1">
                <a:solidFill>
                  <a:srgbClr val="006600"/>
                </a:solidFill>
                <a:latin typeface="Bookman Old Style" panose="02050604050505020204" pitchFamily="18" charset="0"/>
              </a:rPr>
              <a:t>формування</a:t>
            </a:r>
            <a:r>
              <a:rPr lang="ru-RU" sz="2800" b="1" dirty="0">
                <a:solidFill>
                  <a:srgbClr val="006600"/>
                </a:solidFill>
                <a:latin typeface="Bookman Old Style" panose="02050604050505020204" pitchFamily="18" charset="0"/>
              </a:rPr>
              <a:t> у </a:t>
            </a:r>
            <a:r>
              <a:rPr lang="ru-RU" sz="2800" b="1" dirty="0" err="1">
                <a:solidFill>
                  <a:srgbClr val="006600"/>
                </a:solidFill>
                <a:latin typeface="Bookman Old Style" panose="02050604050505020204" pitchFamily="18" charset="0"/>
              </a:rPr>
              <a:t>дитини</a:t>
            </a:r>
            <a:r>
              <a:rPr lang="ru-RU" sz="2800" b="1" dirty="0">
                <a:solidFill>
                  <a:srgbClr val="006600"/>
                </a:solidFill>
                <a:latin typeface="Bookman Old Style" panose="02050604050505020204" pitchFamily="18" charset="0"/>
              </a:rPr>
              <a:t> </a:t>
            </a:r>
            <a:r>
              <a:rPr lang="ru-RU" sz="2800" b="1" dirty="0" err="1">
                <a:solidFill>
                  <a:srgbClr val="006600"/>
                </a:solidFill>
                <a:latin typeface="Bookman Old Style" panose="02050604050505020204" pitchFamily="18" charset="0"/>
              </a:rPr>
              <a:t>усвідомленого</a:t>
            </a:r>
            <a:r>
              <a:rPr lang="ru-RU" sz="2800" b="1" dirty="0">
                <a:solidFill>
                  <a:srgbClr val="006600"/>
                </a:solidFill>
                <a:latin typeface="Bookman Old Style" panose="02050604050505020204" pitchFamily="18" charset="0"/>
              </a:rPr>
              <a:t> </a:t>
            </a:r>
            <a:r>
              <a:rPr lang="ru-RU" sz="2800" b="1" dirty="0" err="1">
                <a:solidFill>
                  <a:srgbClr val="006600"/>
                </a:solidFill>
                <a:latin typeface="Bookman Old Style" panose="02050604050505020204" pitchFamily="18" charset="0"/>
              </a:rPr>
              <a:t>ставлення</a:t>
            </a:r>
            <a:r>
              <a:rPr lang="ru-RU" sz="2800" b="1" dirty="0">
                <a:solidFill>
                  <a:srgbClr val="006600"/>
                </a:solidFill>
                <a:latin typeface="Bookman Old Style" panose="02050604050505020204" pitchFamily="18" charset="0"/>
              </a:rPr>
              <a:t> до </a:t>
            </a:r>
            <a:r>
              <a:rPr lang="ru-RU" sz="2800" b="1" dirty="0" err="1">
                <a:solidFill>
                  <a:srgbClr val="006600"/>
                </a:solidFill>
                <a:latin typeface="Bookman Old Style" panose="02050604050505020204" pitchFamily="18" charset="0"/>
              </a:rPr>
              <a:t>здоров’я</a:t>
            </a:r>
            <a:r>
              <a:rPr lang="ru-RU" sz="2800" b="1" dirty="0">
                <a:solidFill>
                  <a:srgbClr val="006600"/>
                </a:solidFill>
                <a:latin typeface="Bookman Old Style" panose="02050604050505020204" pitchFamily="18" charset="0"/>
              </a:rPr>
              <a:t> як до </a:t>
            </a:r>
            <a:r>
              <a:rPr lang="ru-RU" sz="2800" b="1" dirty="0" err="1">
                <a:solidFill>
                  <a:srgbClr val="006600"/>
                </a:solidFill>
                <a:latin typeface="Bookman Old Style" panose="02050604050505020204" pitchFamily="18" charset="0"/>
              </a:rPr>
              <a:t>цінності</a:t>
            </a:r>
            <a:r>
              <a:rPr lang="ru-RU" sz="2800" b="1" dirty="0">
                <a:solidFill>
                  <a:srgbClr val="006600"/>
                </a:solidFill>
                <a:latin typeface="Bookman Old Style" panose="02050604050505020204" pitchFamily="18" charset="0"/>
              </a:rPr>
              <a:t>, </a:t>
            </a:r>
            <a:r>
              <a:rPr lang="ru-RU" sz="2800" b="1" dirty="0" err="1">
                <a:solidFill>
                  <a:srgbClr val="006600"/>
                </a:solidFill>
                <a:latin typeface="Bookman Old Style" panose="02050604050505020204" pitchFamily="18" charset="0"/>
              </a:rPr>
              <a:t>його</a:t>
            </a:r>
            <a:r>
              <a:rPr lang="ru-RU" sz="2800" b="1" dirty="0">
                <a:solidFill>
                  <a:srgbClr val="006600"/>
                </a:solidFill>
                <a:latin typeface="Bookman Old Style" panose="02050604050505020204" pitchFamily="18" charset="0"/>
              </a:rPr>
              <a:t> </a:t>
            </a:r>
            <a:r>
              <a:rPr lang="ru-RU" sz="2800" b="1" dirty="0" err="1">
                <a:solidFill>
                  <a:srgbClr val="006600"/>
                </a:solidFill>
                <a:latin typeface="Bookman Old Style" panose="02050604050505020204" pitchFamily="18" charset="0"/>
              </a:rPr>
              <a:t>значення</a:t>
            </a:r>
            <a:r>
              <a:rPr lang="ru-RU" sz="2800" b="1" dirty="0">
                <a:solidFill>
                  <a:srgbClr val="006600"/>
                </a:solidFill>
                <a:latin typeface="Bookman Old Style" panose="02050604050505020204" pitchFamily="18" charset="0"/>
              </a:rPr>
              <a:t> для </a:t>
            </a:r>
            <a:r>
              <a:rPr lang="ru-RU" sz="2800" b="1" dirty="0" err="1">
                <a:solidFill>
                  <a:srgbClr val="006600"/>
                </a:solidFill>
                <a:latin typeface="Bookman Old Style" panose="02050604050505020204" pitchFamily="18" charset="0"/>
              </a:rPr>
              <a:t>повноцінної</a:t>
            </a:r>
            <a:r>
              <a:rPr lang="ru-RU" sz="2800" b="1" dirty="0">
                <a:solidFill>
                  <a:srgbClr val="006600"/>
                </a:solidFill>
                <a:latin typeface="Bookman Old Style" panose="02050604050505020204" pitchFamily="18" charset="0"/>
              </a:rPr>
              <a:t> </a:t>
            </a:r>
            <a:r>
              <a:rPr lang="ru-RU" sz="2800" b="1" dirty="0" err="1">
                <a:solidFill>
                  <a:srgbClr val="006600"/>
                </a:solidFill>
                <a:latin typeface="Bookman Old Style" panose="02050604050505020204" pitchFamily="18" charset="0"/>
              </a:rPr>
              <a:t>життєдіяльності</a:t>
            </a:r>
            <a:r>
              <a:rPr lang="ru-RU" sz="2800" b="1" dirty="0">
                <a:solidFill>
                  <a:srgbClr val="006600"/>
                </a:solidFill>
                <a:latin typeface="Bookman Old Style" panose="02050604050505020204" pitchFamily="18" charset="0"/>
              </a:rPr>
              <a:t>;</a:t>
            </a:r>
          </a:p>
          <a:p>
            <a:pPr marL="285750" indent="-285750">
              <a:buFontTx/>
              <a:buChar char="-"/>
            </a:pPr>
            <a:r>
              <a:rPr lang="ru-RU" sz="2800" b="1" dirty="0">
                <a:solidFill>
                  <a:srgbClr val="006600"/>
                </a:solidFill>
                <a:latin typeface="Bookman Old Style" panose="02050604050505020204" pitchFamily="18" charset="0"/>
              </a:rPr>
              <a:t> </a:t>
            </a:r>
            <a:r>
              <a:rPr lang="ru-RU" sz="2800" b="1" dirty="0" err="1">
                <a:solidFill>
                  <a:srgbClr val="006600"/>
                </a:solidFill>
                <a:latin typeface="Bookman Old Style" panose="02050604050505020204" pitchFamily="18" charset="0"/>
              </a:rPr>
              <a:t>необхідність</a:t>
            </a:r>
            <a:r>
              <a:rPr lang="ru-RU" sz="2800" b="1" dirty="0">
                <a:solidFill>
                  <a:srgbClr val="006600"/>
                </a:solidFill>
                <a:latin typeface="Bookman Old Style" panose="02050604050505020204" pitchFamily="18" charset="0"/>
              </a:rPr>
              <a:t> </a:t>
            </a:r>
            <a:r>
              <a:rPr lang="ru-RU" sz="2800" b="1" dirty="0" err="1">
                <a:solidFill>
                  <a:srgbClr val="006600"/>
                </a:solidFill>
                <a:latin typeface="Bookman Old Style" panose="02050604050505020204" pitchFamily="18" charset="0"/>
              </a:rPr>
              <a:t>оволодіння</a:t>
            </a:r>
            <a:r>
              <a:rPr lang="ru-RU" sz="2800" b="1" dirty="0">
                <a:solidFill>
                  <a:srgbClr val="006600"/>
                </a:solidFill>
                <a:latin typeface="Bookman Old Style" panose="02050604050505020204" pitchFamily="18" charset="0"/>
              </a:rPr>
              <a:t> </a:t>
            </a:r>
            <a:r>
              <a:rPr lang="ru-RU" sz="2800" b="1" dirty="0" err="1">
                <a:solidFill>
                  <a:srgbClr val="006600"/>
                </a:solidFill>
                <a:latin typeface="Bookman Old Style" panose="02050604050505020204" pitchFamily="18" charset="0"/>
              </a:rPr>
              <a:t>елементарними</a:t>
            </a:r>
            <a:r>
              <a:rPr lang="ru-RU" sz="2800" b="1" dirty="0">
                <a:solidFill>
                  <a:srgbClr val="006600"/>
                </a:solidFill>
                <a:latin typeface="Bookman Old Style" panose="02050604050505020204" pitchFamily="18" charset="0"/>
              </a:rPr>
              <a:t> </a:t>
            </a:r>
            <a:r>
              <a:rPr lang="ru-RU" sz="2800" b="1" dirty="0" err="1">
                <a:solidFill>
                  <a:srgbClr val="006600"/>
                </a:solidFill>
                <a:latin typeface="Bookman Old Style" panose="02050604050505020204" pitchFamily="18" charset="0"/>
              </a:rPr>
              <a:t>знаннями</a:t>
            </a:r>
            <a:r>
              <a:rPr lang="ru-RU" sz="2800" b="1" dirty="0">
                <a:solidFill>
                  <a:srgbClr val="006600"/>
                </a:solidFill>
                <a:latin typeface="Bookman Old Style" panose="02050604050505020204" pitchFamily="18" charset="0"/>
              </a:rPr>
              <a:t> про </a:t>
            </a:r>
            <a:r>
              <a:rPr lang="ru-RU" sz="2800" b="1" dirty="0" err="1">
                <a:solidFill>
                  <a:srgbClr val="006600"/>
                </a:solidFill>
                <a:latin typeface="Bookman Old Style" panose="02050604050505020204" pitchFamily="18" charset="0"/>
              </a:rPr>
              <a:t>основні</a:t>
            </a:r>
            <a:r>
              <a:rPr lang="ru-RU" sz="2800" b="1" dirty="0">
                <a:solidFill>
                  <a:srgbClr val="006600"/>
                </a:solidFill>
                <a:latin typeface="Bookman Old Style" panose="02050604050505020204" pitchFamily="18" charset="0"/>
              </a:rPr>
              <a:t> </a:t>
            </a:r>
            <a:r>
              <a:rPr lang="ru-RU" sz="2800" b="1" dirty="0" err="1">
                <a:solidFill>
                  <a:srgbClr val="006600"/>
                </a:solidFill>
                <a:latin typeface="Bookman Old Style" panose="02050604050505020204" pitchFamily="18" charset="0"/>
              </a:rPr>
              <a:t>чинники</a:t>
            </a:r>
            <a:r>
              <a:rPr lang="ru-RU" sz="2800" b="1" dirty="0">
                <a:solidFill>
                  <a:srgbClr val="006600"/>
                </a:solidFill>
                <a:latin typeface="Bookman Old Style" panose="02050604050505020204" pitchFamily="18" charset="0"/>
              </a:rPr>
              <a:t> </a:t>
            </a:r>
            <a:r>
              <a:rPr lang="ru-RU" sz="2800" b="1" dirty="0" err="1">
                <a:solidFill>
                  <a:srgbClr val="006600"/>
                </a:solidFill>
                <a:latin typeface="Bookman Old Style" panose="02050604050505020204" pitchFamily="18" charset="0"/>
              </a:rPr>
              <a:t>збереження</a:t>
            </a:r>
            <a:r>
              <a:rPr lang="ru-RU" sz="2800" b="1" dirty="0">
                <a:solidFill>
                  <a:srgbClr val="006600"/>
                </a:solidFill>
                <a:latin typeface="Bookman Old Style" panose="02050604050505020204" pitchFamily="18" charset="0"/>
              </a:rPr>
              <a:t> </a:t>
            </a:r>
            <a:r>
              <a:rPr lang="ru-RU" sz="2800" b="1" dirty="0" err="1">
                <a:solidFill>
                  <a:srgbClr val="006600"/>
                </a:solidFill>
                <a:latin typeface="Bookman Old Style" panose="02050604050505020204" pitchFamily="18" charset="0"/>
              </a:rPr>
              <a:t>здоров’я</a:t>
            </a:r>
            <a:r>
              <a:rPr lang="ru-RU" sz="2800" b="1" dirty="0">
                <a:solidFill>
                  <a:srgbClr val="006600"/>
                </a:solidFill>
                <a:latin typeface="Bookman Old Style" panose="02050604050505020204" pitchFamily="18" charset="0"/>
              </a:rPr>
              <a:t>. </a:t>
            </a:r>
            <a:endParaRPr lang="uk-UA" sz="2800" b="1" dirty="0">
              <a:solidFill>
                <a:srgbClr val="006600"/>
              </a:solidFill>
              <a:latin typeface="Bookman Old Style" panose="02050604050505020204" pitchFamily="18" charset="0"/>
            </a:endParaRPr>
          </a:p>
        </p:txBody>
      </p:sp>
      <p:pic>
        <p:nvPicPr>
          <p:cNvPr id="1026" name="Picture 2" descr="Методичні рекомендації до БКДО">
            <a:extLst>
              <a:ext uri="{FF2B5EF4-FFF2-40B4-BE49-F238E27FC236}">
                <a16:creationId xmlns:a16="http://schemas.microsoft.com/office/drawing/2014/main" id="{C1FF0A25-C6C1-4FE1-A74E-7A9D1C7079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9442" y="1878925"/>
            <a:ext cx="2673983" cy="3616112"/>
          </a:xfrm>
          <a:prstGeom prst="rect">
            <a:avLst/>
          </a:prstGeom>
          <a:noFill/>
          <a:effectLst>
            <a:glow rad="2286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8" name="Picture 4" descr="Базовий компонент дошкільної освіти">
            <a:extLst>
              <a:ext uri="{FF2B5EF4-FFF2-40B4-BE49-F238E27FC236}">
                <a16:creationId xmlns:a16="http://schemas.microsoft.com/office/drawing/2014/main" id="{18066DF3-882C-4F59-90EB-BE24472801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4470" y="3185406"/>
            <a:ext cx="3432744" cy="3437877"/>
          </a:xfrm>
          <a:prstGeom prst="rect">
            <a:avLst/>
          </a:prstGeom>
          <a:solidFill>
            <a:schemeClr val="accent6">
              <a:lumMod val="20000"/>
              <a:lumOff val="80000"/>
            </a:schemeClr>
          </a:solidFill>
          <a:effectLst>
            <a:glow rad="228600">
              <a:schemeClr val="accent4">
                <a:satMod val="175000"/>
                <a:alpha val="40000"/>
              </a:schemeClr>
            </a:glow>
          </a:effectLst>
          <a:extLst/>
        </p:spPr>
      </p:pic>
    </p:spTree>
    <p:extLst>
      <p:ext uri="{BB962C8B-B14F-4D97-AF65-F5344CB8AC3E}">
        <p14:creationId xmlns:p14="http://schemas.microsoft.com/office/powerpoint/2010/main" val="207669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кутник 3">
            <a:extLst>
              <a:ext uri="{FF2B5EF4-FFF2-40B4-BE49-F238E27FC236}">
                <a16:creationId xmlns:a16="http://schemas.microsoft.com/office/drawing/2014/main" id="{7835E857-C626-48D9-A8C4-A6B050473076}"/>
              </a:ext>
            </a:extLst>
          </p:cNvPr>
          <p:cNvSpPr/>
          <p:nvPr/>
        </p:nvSpPr>
        <p:spPr>
          <a:xfrm>
            <a:off x="106532" y="177553"/>
            <a:ext cx="11842812" cy="1569660"/>
          </a:xfrm>
          <a:prstGeom prst="rect">
            <a:avLst/>
          </a:prstGeom>
          <a:solidFill>
            <a:schemeClr val="accent6">
              <a:lumMod val="20000"/>
              <a:lumOff val="80000"/>
            </a:schemeClr>
          </a:solidFill>
          <a:ln>
            <a:solidFill>
              <a:srgbClr val="006600"/>
            </a:solidFill>
          </a:ln>
          <a:effectLst>
            <a:glow rad="228600">
              <a:schemeClr val="accent6">
                <a:satMod val="175000"/>
                <a:alpha val="40000"/>
              </a:schemeClr>
            </a:glow>
          </a:effectLst>
        </p:spPr>
        <p:txBody>
          <a:bodyPr wrap="square">
            <a:spAutoFit/>
          </a:bodyPr>
          <a:lstStyle/>
          <a:p>
            <a:pPr algn="ctr"/>
            <a:r>
              <a:rPr lang="ru-RU" sz="3200" b="1" dirty="0">
                <a:solidFill>
                  <a:srgbClr val="006600"/>
                </a:solidFill>
                <a:latin typeface="Bookman Old Style" panose="02050604050505020204" pitchFamily="18" charset="0"/>
              </a:rPr>
              <a:t>Головне </a:t>
            </a:r>
            <a:r>
              <a:rPr lang="ru-RU" sz="3200" b="1" dirty="0" err="1">
                <a:solidFill>
                  <a:srgbClr val="006600"/>
                </a:solidFill>
                <a:latin typeface="Bookman Old Style" panose="02050604050505020204" pitchFamily="18" charset="0"/>
              </a:rPr>
              <a:t>завдання</a:t>
            </a:r>
            <a:r>
              <a:rPr lang="ru-RU" sz="3200" b="1" dirty="0">
                <a:solidFill>
                  <a:srgbClr val="006600"/>
                </a:solidFill>
                <a:latin typeface="Bookman Old Style" panose="02050604050505020204" pitchFamily="18" charset="0"/>
              </a:rPr>
              <a:t> </a:t>
            </a:r>
            <a:r>
              <a:rPr lang="ru-RU" sz="3200" b="1" dirty="0" err="1">
                <a:solidFill>
                  <a:srgbClr val="006600"/>
                </a:solidFill>
                <a:latin typeface="Bookman Old Style" panose="02050604050505020204" pitchFamily="18" charset="0"/>
              </a:rPr>
              <a:t>дорослих</a:t>
            </a:r>
            <a:r>
              <a:rPr lang="ru-RU" sz="3200" b="1" dirty="0">
                <a:solidFill>
                  <a:srgbClr val="006600"/>
                </a:solidFill>
                <a:latin typeface="Bookman Old Style" panose="02050604050505020204" pitchFamily="18" charset="0"/>
              </a:rPr>
              <a:t> </a:t>
            </a:r>
            <a:r>
              <a:rPr lang="ru-RU" sz="3200" b="1" dirty="0" err="1">
                <a:solidFill>
                  <a:srgbClr val="006600"/>
                </a:solidFill>
                <a:latin typeface="Bookman Old Style" panose="02050604050505020204" pitchFamily="18" charset="0"/>
              </a:rPr>
              <a:t>полягає</a:t>
            </a:r>
            <a:r>
              <a:rPr lang="ru-RU" sz="3200" b="1" dirty="0">
                <a:solidFill>
                  <a:srgbClr val="006600"/>
                </a:solidFill>
                <a:latin typeface="Bookman Old Style" panose="02050604050505020204" pitchFamily="18" charset="0"/>
              </a:rPr>
              <a:t> в тому - </a:t>
            </a:r>
            <a:r>
              <a:rPr lang="ru-RU" sz="3200" b="1" dirty="0" err="1">
                <a:solidFill>
                  <a:srgbClr val="006600"/>
                </a:solidFill>
                <a:latin typeface="Bookman Old Style" panose="02050604050505020204" pitchFamily="18" charset="0"/>
              </a:rPr>
              <a:t>сформувати</a:t>
            </a:r>
            <a:r>
              <a:rPr lang="ru-RU" sz="3200" b="1" dirty="0">
                <a:solidFill>
                  <a:srgbClr val="006600"/>
                </a:solidFill>
                <a:latin typeface="Bookman Old Style" panose="02050604050505020204" pitchFamily="18" charset="0"/>
              </a:rPr>
              <a:t> в </a:t>
            </a:r>
            <a:r>
              <a:rPr lang="ru-RU" sz="3200" b="1" dirty="0" err="1">
                <a:solidFill>
                  <a:srgbClr val="006600"/>
                </a:solidFill>
                <a:latin typeface="Bookman Old Style" panose="02050604050505020204" pitchFamily="18" charset="0"/>
              </a:rPr>
              <a:t>малих</a:t>
            </a:r>
            <a:r>
              <a:rPr lang="ru-RU" sz="3200" b="1" dirty="0">
                <a:solidFill>
                  <a:srgbClr val="006600"/>
                </a:solidFill>
                <a:latin typeface="Bookman Old Style" panose="02050604050505020204" pitchFamily="18" charset="0"/>
              </a:rPr>
              <a:t> </a:t>
            </a:r>
            <a:r>
              <a:rPr lang="ru-RU" sz="3200" b="1" dirty="0" err="1">
                <a:solidFill>
                  <a:srgbClr val="006600"/>
                </a:solidFill>
                <a:latin typeface="Bookman Old Style" panose="02050604050505020204" pitchFamily="18" charset="0"/>
              </a:rPr>
              <a:t>українців</a:t>
            </a:r>
            <a:r>
              <a:rPr lang="ru-RU" sz="3200" b="1" dirty="0">
                <a:solidFill>
                  <a:srgbClr val="006600"/>
                </a:solidFill>
                <a:latin typeface="Bookman Old Style" panose="02050604050505020204" pitchFamily="18" charset="0"/>
              </a:rPr>
              <a:t> </a:t>
            </a:r>
            <a:r>
              <a:rPr lang="ru-RU" sz="3200" b="1" dirty="0" err="1">
                <a:solidFill>
                  <a:srgbClr val="006600"/>
                </a:solidFill>
                <a:latin typeface="Bookman Old Style" panose="02050604050505020204" pitchFamily="18" charset="0"/>
              </a:rPr>
              <a:t>свідоме</a:t>
            </a:r>
            <a:r>
              <a:rPr lang="ru-RU" sz="3200" b="1" dirty="0">
                <a:solidFill>
                  <a:srgbClr val="006600"/>
                </a:solidFill>
                <a:latin typeface="Bookman Old Style" panose="02050604050505020204" pitchFamily="18" charset="0"/>
              </a:rPr>
              <a:t> </a:t>
            </a:r>
            <a:r>
              <a:rPr lang="ru-RU" sz="3200" b="1" dirty="0" err="1">
                <a:solidFill>
                  <a:srgbClr val="006600"/>
                </a:solidFill>
                <a:latin typeface="Bookman Old Style" panose="02050604050505020204" pitchFamily="18" charset="0"/>
              </a:rPr>
              <a:t>ставлення</a:t>
            </a:r>
            <a:r>
              <a:rPr lang="ru-RU" sz="3200" b="1" dirty="0">
                <a:solidFill>
                  <a:srgbClr val="006600"/>
                </a:solidFill>
                <a:latin typeface="Bookman Old Style" panose="02050604050505020204" pitchFamily="18" charset="0"/>
              </a:rPr>
              <a:t> до </a:t>
            </a:r>
            <a:r>
              <a:rPr lang="ru-RU" sz="3200" b="1" dirty="0" err="1">
                <a:solidFill>
                  <a:srgbClr val="006600"/>
                </a:solidFill>
                <a:latin typeface="Bookman Old Style" panose="02050604050505020204" pitchFamily="18" charset="0"/>
              </a:rPr>
              <a:t>власного</a:t>
            </a:r>
            <a:r>
              <a:rPr lang="ru-RU" sz="3200" b="1" dirty="0">
                <a:solidFill>
                  <a:srgbClr val="006600"/>
                </a:solidFill>
                <a:latin typeface="Bookman Old Style" panose="02050604050505020204" pitchFamily="18" charset="0"/>
              </a:rPr>
              <a:t> </a:t>
            </a:r>
            <a:r>
              <a:rPr lang="ru-RU" sz="3200" b="1" dirty="0" err="1">
                <a:solidFill>
                  <a:srgbClr val="006600"/>
                </a:solidFill>
                <a:latin typeface="Bookman Old Style" panose="02050604050505020204" pitchFamily="18" charset="0"/>
              </a:rPr>
              <a:t>здоров’я</a:t>
            </a:r>
            <a:endParaRPr lang="ru-RU" sz="3200" b="1" dirty="0">
              <a:solidFill>
                <a:srgbClr val="006600"/>
              </a:solidFill>
              <a:latin typeface="Bookman Old Style" panose="02050604050505020204" pitchFamily="18" charset="0"/>
            </a:endParaRPr>
          </a:p>
        </p:txBody>
      </p:sp>
      <p:sp>
        <p:nvSpPr>
          <p:cNvPr id="7" name="Прямокутник 6">
            <a:extLst>
              <a:ext uri="{FF2B5EF4-FFF2-40B4-BE49-F238E27FC236}">
                <a16:creationId xmlns:a16="http://schemas.microsoft.com/office/drawing/2014/main" id="{DB24BF2A-CFD1-4078-9BB9-905DC6A56200}"/>
              </a:ext>
            </a:extLst>
          </p:cNvPr>
          <p:cNvSpPr/>
          <p:nvPr/>
        </p:nvSpPr>
        <p:spPr>
          <a:xfrm>
            <a:off x="506027" y="4660776"/>
            <a:ext cx="11443317" cy="1938992"/>
          </a:xfrm>
          <a:prstGeom prst="rect">
            <a:avLst/>
          </a:prstGeom>
          <a:solidFill>
            <a:schemeClr val="accent6">
              <a:lumMod val="20000"/>
              <a:lumOff val="80000"/>
            </a:schemeClr>
          </a:solidFill>
          <a:effectLst>
            <a:glow rad="228600">
              <a:schemeClr val="accent6">
                <a:satMod val="175000"/>
                <a:alpha val="40000"/>
              </a:schemeClr>
            </a:glow>
          </a:effectLst>
        </p:spPr>
        <p:txBody>
          <a:bodyPr wrap="square">
            <a:spAutoFit/>
          </a:bodyPr>
          <a:lstStyle/>
          <a:p>
            <a:r>
              <a:rPr lang="uk-UA" sz="2400" b="1" dirty="0">
                <a:solidFill>
                  <a:srgbClr val="006600"/>
                </a:solidFill>
                <a:latin typeface="Bookman Old Style" panose="02050604050505020204" pitchFamily="18" charset="0"/>
              </a:rPr>
              <a:t>Основи здорового способу життя у дітей дошкільного віку визначаються наявністю знань і уявлень про:</a:t>
            </a:r>
          </a:p>
          <a:p>
            <a:pPr marL="457200" indent="-457200">
              <a:buFontTx/>
              <a:buChar char="-"/>
            </a:pPr>
            <a:r>
              <a:rPr lang="uk-UA" sz="2400" b="1" dirty="0">
                <a:solidFill>
                  <a:srgbClr val="006600"/>
                </a:solidFill>
                <a:latin typeface="Bookman Old Style" panose="02050604050505020204" pitchFamily="18" charset="0"/>
              </a:rPr>
              <a:t>дотримання режиму, гігієнічні процедури, рухова активність;  </a:t>
            </a:r>
          </a:p>
          <a:p>
            <a:r>
              <a:rPr lang="uk-UA" sz="2400" b="1" dirty="0">
                <a:solidFill>
                  <a:srgbClr val="006600"/>
                </a:solidFill>
                <a:latin typeface="Bookman Old Style" panose="02050604050505020204" pitchFamily="18" charset="0"/>
              </a:rPr>
              <a:t>- вміння реалізовувати їх у поведінці і діяльності доступними для дитини способами: чистити зуби, мити руки, робити зарядку</a:t>
            </a:r>
          </a:p>
        </p:txBody>
      </p:sp>
      <p:pic>
        <p:nvPicPr>
          <p:cNvPr id="8" name="Рисунок 7">
            <a:extLst>
              <a:ext uri="{FF2B5EF4-FFF2-40B4-BE49-F238E27FC236}">
                <a16:creationId xmlns:a16="http://schemas.microsoft.com/office/drawing/2014/main" id="{2D8903CF-2AC7-4F71-BA37-44E4CEE4FEF0}"/>
              </a:ext>
            </a:extLst>
          </p:cNvPr>
          <p:cNvPicPr>
            <a:picLocks noChangeAspect="1"/>
          </p:cNvPicPr>
          <p:nvPr/>
        </p:nvPicPr>
        <p:blipFill>
          <a:blip r:embed="rId2"/>
          <a:stretch>
            <a:fillRect/>
          </a:stretch>
        </p:blipFill>
        <p:spPr>
          <a:xfrm>
            <a:off x="352178" y="2037061"/>
            <a:ext cx="2811261" cy="2253073"/>
          </a:xfrm>
          <a:prstGeom prst="rect">
            <a:avLst/>
          </a:prstGeom>
          <a:effectLst>
            <a:glow rad="228600">
              <a:schemeClr val="accent4">
                <a:satMod val="175000"/>
                <a:alpha val="40000"/>
              </a:schemeClr>
            </a:glow>
          </a:effectLst>
        </p:spPr>
      </p:pic>
      <p:pic>
        <p:nvPicPr>
          <p:cNvPr id="9" name="Рисунок 8">
            <a:extLst>
              <a:ext uri="{FF2B5EF4-FFF2-40B4-BE49-F238E27FC236}">
                <a16:creationId xmlns:a16="http://schemas.microsoft.com/office/drawing/2014/main" id="{35907CFA-126B-4289-A51D-2E1C49A13D9D}"/>
              </a:ext>
            </a:extLst>
          </p:cNvPr>
          <p:cNvPicPr>
            <a:picLocks noChangeAspect="1"/>
          </p:cNvPicPr>
          <p:nvPr/>
        </p:nvPicPr>
        <p:blipFill rotWithShape="1">
          <a:blip r:embed="rId3"/>
          <a:srcRect t="19597"/>
          <a:stretch/>
        </p:blipFill>
        <p:spPr>
          <a:xfrm>
            <a:off x="4024414" y="1930529"/>
            <a:ext cx="3672235" cy="2359605"/>
          </a:xfrm>
          <a:prstGeom prst="rect">
            <a:avLst/>
          </a:prstGeom>
          <a:effectLst>
            <a:glow rad="228600">
              <a:schemeClr val="accent4">
                <a:satMod val="175000"/>
                <a:alpha val="40000"/>
              </a:schemeClr>
            </a:glow>
          </a:effectLst>
        </p:spPr>
      </p:pic>
      <p:pic>
        <p:nvPicPr>
          <p:cNvPr id="10" name="Рисунок 9">
            <a:extLst>
              <a:ext uri="{FF2B5EF4-FFF2-40B4-BE49-F238E27FC236}">
                <a16:creationId xmlns:a16="http://schemas.microsoft.com/office/drawing/2014/main" id="{E6851E9E-E571-43D4-A9CD-1464B9FC2BD2}"/>
              </a:ext>
            </a:extLst>
          </p:cNvPr>
          <p:cNvPicPr>
            <a:picLocks noChangeAspect="1"/>
          </p:cNvPicPr>
          <p:nvPr/>
        </p:nvPicPr>
        <p:blipFill rotWithShape="1">
          <a:blip r:embed="rId4"/>
          <a:srcRect l="3394" t="20324" r="8081" b="2589"/>
          <a:stretch/>
        </p:blipFill>
        <p:spPr>
          <a:xfrm>
            <a:off x="8167587" y="1861326"/>
            <a:ext cx="3672235" cy="2395198"/>
          </a:xfrm>
          <a:prstGeom prst="rect">
            <a:avLst/>
          </a:prstGeom>
          <a:effectLst>
            <a:glow rad="228600">
              <a:schemeClr val="accent4">
                <a:satMod val="175000"/>
                <a:alpha val="40000"/>
              </a:schemeClr>
            </a:glow>
          </a:effectLst>
        </p:spPr>
      </p:pic>
    </p:spTree>
    <p:extLst>
      <p:ext uri="{BB962C8B-B14F-4D97-AF65-F5344CB8AC3E}">
        <p14:creationId xmlns:p14="http://schemas.microsoft.com/office/powerpoint/2010/main" val="3183253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E2DA8C-C2AE-4363-BDD9-9E282D72697E}"/>
              </a:ext>
            </a:extLst>
          </p:cNvPr>
          <p:cNvSpPr>
            <a:spLocks noGrp="1"/>
          </p:cNvSpPr>
          <p:nvPr>
            <p:ph type="title"/>
          </p:nvPr>
        </p:nvSpPr>
        <p:spPr>
          <a:xfrm>
            <a:off x="443884" y="328475"/>
            <a:ext cx="11176247" cy="3723674"/>
          </a:xfrm>
          <a:solidFill>
            <a:schemeClr val="accent6">
              <a:lumMod val="20000"/>
              <a:lumOff val="80000"/>
            </a:schemeClr>
          </a:solidFill>
          <a:ln>
            <a:solidFill>
              <a:srgbClr val="006600"/>
            </a:solidFill>
          </a:ln>
          <a:effectLst>
            <a:glow rad="228600">
              <a:schemeClr val="accent4">
                <a:satMod val="175000"/>
                <a:alpha val="40000"/>
              </a:schemeClr>
            </a:glow>
          </a:effectLst>
        </p:spPr>
        <p:txBody>
          <a:bodyPr>
            <a:normAutofit/>
          </a:bodyPr>
          <a:lstStyle/>
          <a:p>
            <a:r>
              <a:rPr lang="ru-RU" sz="3600" b="1" dirty="0">
                <a:solidFill>
                  <a:srgbClr val="006600"/>
                </a:solidFill>
                <a:latin typeface="Bookman Old Style" panose="02050604050505020204" pitchFamily="18" charset="0"/>
              </a:rPr>
              <a:t>Здоровий </a:t>
            </a:r>
            <a:r>
              <a:rPr lang="ru-RU" sz="3600" b="1" dirty="0" err="1">
                <a:solidFill>
                  <a:srgbClr val="006600"/>
                </a:solidFill>
                <a:latin typeface="Bookman Old Style" panose="02050604050505020204" pitchFamily="18" charset="0"/>
              </a:rPr>
              <a:t>спосіб</a:t>
            </a:r>
            <a:r>
              <a:rPr lang="ru-RU" sz="3600" b="1" dirty="0">
                <a:solidFill>
                  <a:srgbClr val="006600"/>
                </a:solidFill>
                <a:latin typeface="Bookman Old Style" panose="02050604050505020204" pitchFamily="18" charset="0"/>
              </a:rPr>
              <a:t> </a:t>
            </a:r>
            <a:r>
              <a:rPr lang="ru-RU" sz="3600" b="1" dirty="0" err="1">
                <a:solidFill>
                  <a:srgbClr val="006600"/>
                </a:solidFill>
                <a:latin typeface="Bookman Old Style" panose="02050604050505020204" pitchFamily="18" charset="0"/>
              </a:rPr>
              <a:t>життя</a:t>
            </a:r>
            <a:r>
              <a:rPr lang="ru-RU" sz="3600" b="1" dirty="0">
                <a:solidFill>
                  <a:srgbClr val="006600"/>
                </a:solidFill>
                <a:latin typeface="Bookman Old Style" panose="02050604050505020204" pitchFamily="18" charset="0"/>
              </a:rPr>
              <a:t> – </a:t>
            </a:r>
            <a:r>
              <a:rPr lang="ru-RU" sz="3600" b="1" dirty="0" err="1">
                <a:solidFill>
                  <a:srgbClr val="006600"/>
                </a:solidFill>
                <a:latin typeface="Bookman Old Style" panose="02050604050505020204" pitchFamily="18" charset="0"/>
              </a:rPr>
              <a:t>це</a:t>
            </a:r>
            <a:r>
              <a:rPr lang="ru-RU" sz="3600" b="1" dirty="0">
                <a:solidFill>
                  <a:srgbClr val="006600"/>
                </a:solidFill>
                <a:latin typeface="Bookman Old Style" panose="02050604050505020204" pitchFamily="18" charset="0"/>
              </a:rPr>
              <a:t> </a:t>
            </a:r>
            <a:r>
              <a:rPr lang="ru-RU" sz="3600" b="1" dirty="0" err="1">
                <a:solidFill>
                  <a:srgbClr val="006600"/>
                </a:solidFill>
                <a:latin typeface="Bookman Old Style" panose="02050604050505020204" pitchFamily="18" charset="0"/>
              </a:rPr>
              <a:t>головна</a:t>
            </a:r>
            <a:r>
              <a:rPr lang="ru-RU" sz="3600" b="1" dirty="0">
                <a:solidFill>
                  <a:srgbClr val="006600"/>
                </a:solidFill>
                <a:latin typeface="Bookman Old Style" panose="02050604050505020204" pitchFamily="18" charset="0"/>
              </a:rPr>
              <a:t>, </a:t>
            </a:r>
            <a:r>
              <a:rPr lang="ru-RU" sz="3600" b="1" dirty="0" err="1">
                <a:solidFill>
                  <a:srgbClr val="006600"/>
                </a:solidFill>
                <a:latin typeface="Bookman Old Style" panose="02050604050505020204" pitchFamily="18" charset="0"/>
              </a:rPr>
              <a:t>основна</a:t>
            </a:r>
            <a:r>
              <a:rPr lang="ru-RU" sz="3600" b="1" dirty="0">
                <a:solidFill>
                  <a:srgbClr val="006600"/>
                </a:solidFill>
                <a:latin typeface="Bookman Old Style" panose="02050604050505020204" pitchFamily="18" charset="0"/>
              </a:rPr>
              <a:t>, </a:t>
            </a:r>
            <a:r>
              <a:rPr lang="ru-RU" sz="3600" b="1" dirty="0" err="1">
                <a:solidFill>
                  <a:srgbClr val="006600"/>
                </a:solidFill>
                <a:latin typeface="Bookman Old Style" panose="02050604050505020204" pitchFamily="18" charset="0"/>
              </a:rPr>
              <a:t>життєво</a:t>
            </a:r>
            <a:r>
              <a:rPr lang="ru-RU" sz="3600" b="1" dirty="0">
                <a:solidFill>
                  <a:srgbClr val="006600"/>
                </a:solidFill>
                <a:latin typeface="Bookman Old Style" panose="02050604050505020204" pitchFamily="18" charset="0"/>
              </a:rPr>
              <a:t> </a:t>
            </a:r>
            <a:r>
              <a:rPr lang="ru-RU" sz="3600" b="1" dirty="0" err="1">
                <a:solidFill>
                  <a:srgbClr val="006600"/>
                </a:solidFill>
                <a:latin typeface="Bookman Old Style" panose="02050604050505020204" pitchFamily="18" charset="0"/>
              </a:rPr>
              <a:t>важлива</a:t>
            </a:r>
            <a:r>
              <a:rPr lang="ru-RU" sz="3600" b="1" dirty="0">
                <a:solidFill>
                  <a:srgbClr val="006600"/>
                </a:solidFill>
                <a:latin typeface="Bookman Old Style" panose="02050604050505020204" pitchFamily="18" charset="0"/>
              </a:rPr>
              <a:t> </a:t>
            </a:r>
            <a:r>
              <a:rPr lang="ru-RU" sz="3600" b="1" dirty="0" err="1">
                <a:solidFill>
                  <a:srgbClr val="006600"/>
                </a:solidFill>
                <a:latin typeface="Bookman Old Style" panose="02050604050505020204" pitchFamily="18" charset="0"/>
              </a:rPr>
              <a:t>звичка</a:t>
            </a:r>
            <a:r>
              <a:rPr lang="ru-RU" sz="3600" b="1" dirty="0">
                <a:solidFill>
                  <a:srgbClr val="006600"/>
                </a:solidFill>
                <a:latin typeface="Bookman Old Style" panose="02050604050505020204" pitchFamily="18" charset="0"/>
              </a:rPr>
              <a:t>. </a:t>
            </a:r>
            <a:br>
              <a:rPr lang="ru-RU" sz="3600" b="1" dirty="0">
                <a:solidFill>
                  <a:srgbClr val="006600"/>
                </a:solidFill>
                <a:latin typeface="Bookman Old Style" panose="02050604050505020204" pitchFamily="18" charset="0"/>
              </a:rPr>
            </a:br>
            <a:r>
              <a:rPr lang="ru-RU" sz="3600" b="1" dirty="0">
                <a:solidFill>
                  <a:srgbClr val="006600"/>
                </a:solidFill>
                <a:latin typeface="Bookman Old Style" panose="02050604050505020204" pitchFamily="18" charset="0"/>
              </a:rPr>
              <a:t>Вона </a:t>
            </a:r>
            <a:r>
              <a:rPr lang="ru-RU" sz="3600" b="1" dirty="0" err="1">
                <a:solidFill>
                  <a:srgbClr val="006600"/>
                </a:solidFill>
                <a:latin typeface="Bookman Old Style" panose="02050604050505020204" pitchFamily="18" charset="0"/>
              </a:rPr>
              <a:t>акумулює</a:t>
            </a:r>
            <a:r>
              <a:rPr lang="ru-RU" sz="3600" b="1" dirty="0">
                <a:solidFill>
                  <a:srgbClr val="006600"/>
                </a:solidFill>
                <a:latin typeface="Bookman Old Style" panose="02050604050505020204" pitchFamily="18" charset="0"/>
              </a:rPr>
              <a:t> у </a:t>
            </a:r>
            <a:r>
              <a:rPr lang="ru-RU" sz="3600" b="1" dirty="0" err="1">
                <a:solidFill>
                  <a:srgbClr val="006600"/>
                </a:solidFill>
                <a:latin typeface="Bookman Old Style" panose="02050604050505020204" pitchFamily="18" charset="0"/>
              </a:rPr>
              <a:t>собі</a:t>
            </a:r>
            <a:r>
              <a:rPr lang="ru-RU" sz="3600" b="1" dirty="0">
                <a:solidFill>
                  <a:srgbClr val="006600"/>
                </a:solidFill>
                <a:latin typeface="Bookman Old Style" panose="02050604050505020204" pitchFamily="18" charset="0"/>
              </a:rPr>
              <a:t> результат </a:t>
            </a:r>
            <a:r>
              <a:rPr lang="ru-RU" sz="3600" b="1" dirty="0" err="1">
                <a:solidFill>
                  <a:srgbClr val="006600"/>
                </a:solidFill>
                <a:latin typeface="Bookman Old Style" panose="02050604050505020204" pitchFamily="18" charset="0"/>
              </a:rPr>
              <a:t>використання</a:t>
            </a:r>
            <a:r>
              <a:rPr lang="ru-RU" sz="3600" b="1" dirty="0">
                <a:solidFill>
                  <a:srgbClr val="006600"/>
                </a:solidFill>
                <a:latin typeface="Bookman Old Style" panose="02050604050505020204" pitchFamily="18" charset="0"/>
              </a:rPr>
              <a:t> </a:t>
            </a:r>
            <a:r>
              <a:rPr lang="ru-RU" sz="3600" b="1" dirty="0" err="1">
                <a:solidFill>
                  <a:srgbClr val="006600"/>
                </a:solidFill>
                <a:latin typeface="Bookman Old Style" panose="02050604050505020204" pitchFamily="18" charset="0"/>
              </a:rPr>
              <a:t>наявних</a:t>
            </a:r>
            <a:r>
              <a:rPr lang="ru-RU" sz="3600" b="1" dirty="0">
                <a:solidFill>
                  <a:srgbClr val="006600"/>
                </a:solidFill>
                <a:latin typeface="Bookman Old Style" panose="02050604050505020204" pitchFamily="18" charset="0"/>
              </a:rPr>
              <a:t> </a:t>
            </a:r>
            <a:r>
              <a:rPr lang="ru-RU" sz="3600" b="1" dirty="0" err="1">
                <a:solidFill>
                  <a:srgbClr val="006600"/>
                </a:solidFill>
                <a:latin typeface="Bookman Old Style" panose="02050604050505020204" pitchFamily="18" charset="0"/>
              </a:rPr>
              <a:t>засобів</a:t>
            </a:r>
            <a:r>
              <a:rPr lang="ru-RU" sz="3600" b="1" dirty="0">
                <a:solidFill>
                  <a:srgbClr val="006600"/>
                </a:solidFill>
                <a:latin typeface="Bookman Old Style" panose="02050604050505020204" pitchFamily="18" charset="0"/>
              </a:rPr>
              <a:t> </a:t>
            </a:r>
            <a:r>
              <a:rPr lang="ru-RU" sz="3600" b="1" dirty="0" err="1">
                <a:solidFill>
                  <a:srgbClr val="006600"/>
                </a:solidFill>
                <a:latin typeface="Bookman Old Style" panose="02050604050505020204" pitchFamily="18" charset="0"/>
              </a:rPr>
              <a:t>фізичного</a:t>
            </a:r>
            <a:r>
              <a:rPr lang="ru-RU" sz="3600" b="1" dirty="0">
                <a:solidFill>
                  <a:srgbClr val="006600"/>
                </a:solidFill>
                <a:latin typeface="Bookman Old Style" panose="02050604050505020204" pitchFamily="18" charset="0"/>
              </a:rPr>
              <a:t> </a:t>
            </a:r>
            <a:r>
              <a:rPr lang="ru-RU" sz="3600" b="1" dirty="0" err="1">
                <a:solidFill>
                  <a:srgbClr val="006600"/>
                </a:solidFill>
                <a:latin typeface="Bookman Old Style" panose="02050604050505020204" pitchFamily="18" charset="0"/>
              </a:rPr>
              <a:t>виховання</a:t>
            </a:r>
            <a:r>
              <a:rPr lang="ru-RU" sz="3600" b="1" dirty="0">
                <a:solidFill>
                  <a:srgbClr val="006600"/>
                </a:solidFill>
                <a:latin typeface="Bookman Old Style" panose="02050604050505020204" pitchFamily="18" charset="0"/>
              </a:rPr>
              <a:t> </a:t>
            </a:r>
            <a:r>
              <a:rPr lang="ru-RU" sz="3600" b="1" dirty="0" err="1">
                <a:solidFill>
                  <a:srgbClr val="006600"/>
                </a:solidFill>
                <a:latin typeface="Bookman Old Style" panose="02050604050505020204" pitchFamily="18" charset="0"/>
              </a:rPr>
              <a:t>дітей</a:t>
            </a:r>
            <a:r>
              <a:rPr lang="ru-RU" sz="3600" b="1" dirty="0">
                <a:solidFill>
                  <a:srgbClr val="006600"/>
                </a:solidFill>
                <a:latin typeface="Bookman Old Style" panose="02050604050505020204" pitchFamily="18" charset="0"/>
              </a:rPr>
              <a:t> </a:t>
            </a:r>
            <a:r>
              <a:rPr lang="ru-RU" sz="3600" b="1" dirty="0" err="1">
                <a:solidFill>
                  <a:srgbClr val="006600"/>
                </a:solidFill>
                <a:latin typeface="Bookman Old Style" panose="02050604050505020204" pitchFamily="18" charset="0"/>
              </a:rPr>
              <a:t>дошкільного</a:t>
            </a:r>
            <a:r>
              <a:rPr lang="ru-RU" sz="3600" b="1" dirty="0">
                <a:solidFill>
                  <a:srgbClr val="006600"/>
                </a:solidFill>
                <a:latin typeface="Bookman Old Style" panose="02050604050505020204" pitchFamily="18" charset="0"/>
              </a:rPr>
              <a:t> </a:t>
            </a:r>
            <a:r>
              <a:rPr lang="ru-RU" sz="3600" b="1" dirty="0" err="1">
                <a:solidFill>
                  <a:srgbClr val="006600"/>
                </a:solidFill>
                <a:latin typeface="Bookman Old Style" panose="02050604050505020204" pitchFamily="18" charset="0"/>
              </a:rPr>
              <a:t>віку</a:t>
            </a:r>
            <a:br>
              <a:rPr lang="ru-RU" sz="3600" b="1" dirty="0">
                <a:solidFill>
                  <a:srgbClr val="006600"/>
                </a:solidFill>
                <a:latin typeface="Bookman Old Style" panose="02050604050505020204" pitchFamily="18" charset="0"/>
              </a:rPr>
            </a:br>
            <a:r>
              <a:rPr lang="ru-RU" sz="3600" b="1" dirty="0">
                <a:solidFill>
                  <a:srgbClr val="006600"/>
                </a:solidFill>
                <a:latin typeface="Bookman Old Style" panose="02050604050505020204" pitchFamily="18" charset="0"/>
              </a:rPr>
              <a:t>з метою </a:t>
            </a:r>
            <a:r>
              <a:rPr lang="ru-RU" sz="3600" b="1" dirty="0" err="1">
                <a:solidFill>
                  <a:srgbClr val="006600"/>
                </a:solidFill>
                <a:latin typeface="Bookman Old Style" panose="02050604050505020204" pitchFamily="18" charset="0"/>
              </a:rPr>
              <a:t>вирішення</a:t>
            </a:r>
            <a:r>
              <a:rPr lang="ru-RU" sz="3600" b="1" dirty="0">
                <a:solidFill>
                  <a:srgbClr val="006600"/>
                </a:solidFill>
                <a:latin typeface="Bookman Old Style" panose="02050604050505020204" pitchFamily="18" charset="0"/>
              </a:rPr>
              <a:t> </a:t>
            </a:r>
            <a:r>
              <a:rPr lang="ru-RU" sz="3600" b="1" dirty="0" err="1">
                <a:solidFill>
                  <a:srgbClr val="006600"/>
                </a:solidFill>
                <a:latin typeface="Bookman Old Style" panose="02050604050505020204" pitchFamily="18" charset="0"/>
              </a:rPr>
              <a:t>оздоровчих</a:t>
            </a:r>
            <a:r>
              <a:rPr lang="ru-RU" sz="3600" b="1" dirty="0">
                <a:solidFill>
                  <a:srgbClr val="006600"/>
                </a:solidFill>
                <a:latin typeface="Bookman Old Style" panose="02050604050505020204" pitchFamily="18" charset="0"/>
              </a:rPr>
              <a:t>,</a:t>
            </a:r>
            <a:br>
              <a:rPr lang="ru-RU" sz="3600" b="1" dirty="0">
                <a:solidFill>
                  <a:srgbClr val="006600"/>
                </a:solidFill>
                <a:latin typeface="Bookman Old Style" panose="02050604050505020204" pitchFamily="18" charset="0"/>
              </a:rPr>
            </a:br>
            <a:r>
              <a:rPr lang="ru-RU" sz="3600" b="1" dirty="0">
                <a:solidFill>
                  <a:srgbClr val="006600"/>
                </a:solidFill>
                <a:latin typeface="Bookman Old Style" panose="02050604050505020204" pitchFamily="18" charset="0"/>
              </a:rPr>
              <a:t> </a:t>
            </a:r>
            <a:r>
              <a:rPr lang="ru-RU" sz="3600" b="1" dirty="0" err="1">
                <a:solidFill>
                  <a:srgbClr val="006600"/>
                </a:solidFill>
                <a:latin typeface="Bookman Old Style" panose="02050604050505020204" pitchFamily="18" charset="0"/>
              </a:rPr>
              <a:t>освітніх</a:t>
            </a:r>
            <a:r>
              <a:rPr lang="ru-RU" sz="3600" b="1" dirty="0">
                <a:solidFill>
                  <a:srgbClr val="006600"/>
                </a:solidFill>
                <a:latin typeface="Bookman Old Style" panose="02050604050505020204" pitchFamily="18" charset="0"/>
              </a:rPr>
              <a:t> та </a:t>
            </a:r>
            <a:r>
              <a:rPr lang="ru-RU" sz="3600" b="1" dirty="0" err="1">
                <a:solidFill>
                  <a:srgbClr val="006600"/>
                </a:solidFill>
                <a:latin typeface="Bookman Old Style" panose="02050604050505020204" pitchFamily="18" charset="0"/>
              </a:rPr>
              <a:t>виховних</a:t>
            </a:r>
            <a:r>
              <a:rPr lang="ru-RU" sz="3600" b="1" dirty="0">
                <a:solidFill>
                  <a:srgbClr val="006600"/>
                </a:solidFill>
                <a:latin typeface="Bookman Old Style" panose="02050604050505020204" pitchFamily="18" charset="0"/>
              </a:rPr>
              <a:t> </a:t>
            </a:r>
            <a:r>
              <a:rPr lang="ru-RU" sz="3600" b="1" dirty="0" err="1">
                <a:solidFill>
                  <a:srgbClr val="006600"/>
                </a:solidFill>
                <a:latin typeface="Bookman Old Style" panose="02050604050505020204" pitchFamily="18" charset="0"/>
              </a:rPr>
              <a:t>завдань</a:t>
            </a:r>
            <a:r>
              <a:rPr lang="ru-RU" sz="3600" b="1" dirty="0">
                <a:solidFill>
                  <a:srgbClr val="006600"/>
                </a:solidFill>
                <a:latin typeface="Bookman Old Style" panose="02050604050505020204" pitchFamily="18" charset="0"/>
              </a:rPr>
              <a:t>. </a:t>
            </a:r>
            <a:endParaRPr lang="uk-UA" sz="3600" b="1" dirty="0">
              <a:solidFill>
                <a:srgbClr val="006600"/>
              </a:solidFill>
              <a:latin typeface="Bookman Old Style" panose="02050604050505020204" pitchFamily="18" charset="0"/>
            </a:endParaRPr>
          </a:p>
        </p:txBody>
      </p:sp>
      <p:pic>
        <p:nvPicPr>
          <p:cNvPr id="4" name="Рисунок 3">
            <a:extLst>
              <a:ext uri="{FF2B5EF4-FFF2-40B4-BE49-F238E27FC236}">
                <a16:creationId xmlns:a16="http://schemas.microsoft.com/office/drawing/2014/main" id="{3D58BF3F-7432-4ED4-AC61-EFEA7EB625AA}"/>
              </a:ext>
            </a:extLst>
          </p:cNvPr>
          <p:cNvPicPr>
            <a:picLocks noChangeAspect="1"/>
          </p:cNvPicPr>
          <p:nvPr/>
        </p:nvPicPr>
        <p:blipFill>
          <a:blip r:embed="rId2"/>
          <a:stretch>
            <a:fillRect/>
          </a:stretch>
        </p:blipFill>
        <p:spPr>
          <a:xfrm>
            <a:off x="6065506" y="4129161"/>
            <a:ext cx="2828925" cy="1619250"/>
          </a:xfrm>
          <a:prstGeom prst="rect">
            <a:avLst/>
          </a:prstGeom>
          <a:effectLst>
            <a:glow rad="228600">
              <a:schemeClr val="accent6">
                <a:satMod val="175000"/>
                <a:alpha val="40000"/>
              </a:schemeClr>
            </a:glow>
          </a:effectLst>
        </p:spPr>
      </p:pic>
      <p:pic>
        <p:nvPicPr>
          <p:cNvPr id="5" name="Рисунок 4">
            <a:extLst>
              <a:ext uri="{FF2B5EF4-FFF2-40B4-BE49-F238E27FC236}">
                <a16:creationId xmlns:a16="http://schemas.microsoft.com/office/drawing/2014/main" id="{AF55A1E6-1642-4E6E-A449-FB96EA75784B}"/>
              </a:ext>
            </a:extLst>
          </p:cNvPr>
          <p:cNvPicPr>
            <a:picLocks noChangeAspect="1"/>
          </p:cNvPicPr>
          <p:nvPr/>
        </p:nvPicPr>
        <p:blipFill>
          <a:blip r:embed="rId3"/>
          <a:stretch>
            <a:fillRect/>
          </a:stretch>
        </p:blipFill>
        <p:spPr>
          <a:xfrm>
            <a:off x="2917654" y="3964622"/>
            <a:ext cx="2486025" cy="1838325"/>
          </a:xfrm>
          <a:prstGeom prst="rect">
            <a:avLst/>
          </a:prstGeom>
          <a:effectLst>
            <a:glow rad="228600">
              <a:schemeClr val="accent6">
                <a:satMod val="175000"/>
                <a:alpha val="40000"/>
              </a:schemeClr>
            </a:glow>
          </a:effectLst>
        </p:spPr>
      </p:pic>
      <p:pic>
        <p:nvPicPr>
          <p:cNvPr id="6" name="Рисунок 5">
            <a:extLst>
              <a:ext uri="{FF2B5EF4-FFF2-40B4-BE49-F238E27FC236}">
                <a16:creationId xmlns:a16="http://schemas.microsoft.com/office/drawing/2014/main" id="{8C87F0B9-F07F-426B-A11A-B20958987D10}"/>
              </a:ext>
            </a:extLst>
          </p:cNvPr>
          <p:cNvPicPr>
            <a:picLocks noChangeAspect="1"/>
          </p:cNvPicPr>
          <p:nvPr/>
        </p:nvPicPr>
        <p:blipFill>
          <a:blip r:embed="rId4"/>
          <a:stretch>
            <a:fillRect/>
          </a:stretch>
        </p:blipFill>
        <p:spPr>
          <a:xfrm>
            <a:off x="9000756" y="3071074"/>
            <a:ext cx="2619375" cy="1743075"/>
          </a:xfrm>
          <a:prstGeom prst="rect">
            <a:avLst/>
          </a:prstGeom>
          <a:effectLst>
            <a:glow rad="228600">
              <a:schemeClr val="accent6">
                <a:satMod val="175000"/>
                <a:alpha val="40000"/>
              </a:schemeClr>
            </a:glow>
          </a:effectLst>
        </p:spPr>
      </p:pic>
      <p:sp>
        <p:nvSpPr>
          <p:cNvPr id="7" name="Прямокутник 6">
            <a:extLst>
              <a:ext uri="{FF2B5EF4-FFF2-40B4-BE49-F238E27FC236}">
                <a16:creationId xmlns:a16="http://schemas.microsoft.com/office/drawing/2014/main" id="{97A091E6-1334-48B0-9B47-7BAC5C870EE0}"/>
              </a:ext>
            </a:extLst>
          </p:cNvPr>
          <p:cNvSpPr/>
          <p:nvPr/>
        </p:nvSpPr>
        <p:spPr>
          <a:xfrm>
            <a:off x="157416" y="5400440"/>
            <a:ext cx="11816179" cy="1384995"/>
          </a:xfrm>
          <a:prstGeom prst="rect">
            <a:avLst/>
          </a:prstGeom>
          <a:solidFill>
            <a:schemeClr val="accent6">
              <a:lumMod val="20000"/>
              <a:lumOff val="80000"/>
            </a:schemeClr>
          </a:solidFill>
          <a:effectLst>
            <a:glow rad="228600">
              <a:schemeClr val="accent4">
                <a:satMod val="175000"/>
                <a:alpha val="40000"/>
              </a:schemeClr>
            </a:glow>
          </a:effectLst>
        </p:spPr>
        <p:txBody>
          <a:bodyPr wrap="square">
            <a:spAutoFit/>
          </a:bodyPr>
          <a:lstStyle/>
          <a:p>
            <a:r>
              <a:rPr lang="ru-RU" sz="2800" b="1" dirty="0" err="1">
                <a:solidFill>
                  <a:srgbClr val="006600"/>
                </a:solidFill>
                <a:latin typeface="Bookman Old Style" panose="02050604050505020204" pitchFamily="18" charset="0"/>
              </a:rPr>
              <a:t>Мистецтво</a:t>
            </a:r>
            <a:r>
              <a:rPr lang="ru-RU" sz="2800" b="1" dirty="0">
                <a:solidFill>
                  <a:srgbClr val="006600"/>
                </a:solidFill>
                <a:latin typeface="Bookman Old Style" panose="02050604050505020204" pitchFamily="18" charset="0"/>
              </a:rPr>
              <a:t> </a:t>
            </a:r>
            <a:r>
              <a:rPr lang="ru-RU" sz="2800" b="1" dirty="0" err="1">
                <a:solidFill>
                  <a:srgbClr val="006600"/>
                </a:solidFill>
                <a:latin typeface="Bookman Old Style" panose="02050604050505020204" pitchFamily="18" charset="0"/>
              </a:rPr>
              <a:t>довго</a:t>
            </a:r>
            <a:r>
              <a:rPr lang="ru-RU" sz="2800" b="1" dirty="0">
                <a:solidFill>
                  <a:srgbClr val="006600"/>
                </a:solidFill>
                <a:latin typeface="Bookman Old Style" panose="02050604050505020204" pitchFamily="18" charset="0"/>
              </a:rPr>
              <a:t> </a:t>
            </a:r>
          </a:p>
          <a:p>
            <a:r>
              <a:rPr lang="ru-RU" sz="2800" b="1" dirty="0" err="1">
                <a:solidFill>
                  <a:srgbClr val="006600"/>
                </a:solidFill>
                <a:latin typeface="Bookman Old Style" panose="02050604050505020204" pitchFamily="18" charset="0"/>
              </a:rPr>
              <a:t>жити</a:t>
            </a:r>
            <a:r>
              <a:rPr lang="ru-RU" sz="2800" b="1" dirty="0">
                <a:solidFill>
                  <a:srgbClr val="006600"/>
                </a:solidFill>
                <a:latin typeface="Bookman Old Style" panose="02050604050505020204" pitchFamily="18" charset="0"/>
              </a:rPr>
              <a:t> </a:t>
            </a:r>
            <a:r>
              <a:rPr lang="ru-RU" sz="2800" b="1" dirty="0" err="1">
                <a:solidFill>
                  <a:srgbClr val="006600"/>
                </a:solidFill>
                <a:latin typeface="Bookman Old Style" panose="02050604050505020204" pitchFamily="18" charset="0"/>
              </a:rPr>
              <a:t>полягає</a:t>
            </a:r>
            <a:r>
              <a:rPr lang="ru-RU" sz="2800" b="1" dirty="0">
                <a:solidFill>
                  <a:srgbClr val="006600"/>
                </a:solidFill>
                <a:latin typeface="Bookman Old Style" panose="02050604050505020204" pitchFamily="18" charset="0"/>
              </a:rPr>
              <a:t> у тому, </a:t>
            </a:r>
          </a:p>
          <a:p>
            <a:r>
              <a:rPr lang="ru-RU" sz="2800" b="1" dirty="0" err="1">
                <a:solidFill>
                  <a:srgbClr val="006600"/>
                </a:solidFill>
                <a:latin typeface="Bookman Old Style" panose="02050604050505020204" pitchFamily="18" charset="0"/>
              </a:rPr>
              <a:t>щоб</a:t>
            </a:r>
            <a:r>
              <a:rPr lang="ru-RU" sz="2800" b="1" dirty="0">
                <a:solidFill>
                  <a:srgbClr val="006600"/>
                </a:solidFill>
                <a:latin typeface="Bookman Old Style" panose="02050604050505020204" pitchFamily="18" charset="0"/>
              </a:rPr>
              <a:t> </a:t>
            </a:r>
            <a:r>
              <a:rPr lang="ru-RU" sz="2800" b="1" dirty="0" err="1">
                <a:solidFill>
                  <a:srgbClr val="006600"/>
                </a:solidFill>
                <a:latin typeface="Bookman Old Style" panose="02050604050505020204" pitchFamily="18" charset="0"/>
              </a:rPr>
              <a:t>навчитися</a:t>
            </a:r>
            <a:r>
              <a:rPr lang="ru-RU" sz="2800" b="1" dirty="0">
                <a:solidFill>
                  <a:srgbClr val="006600"/>
                </a:solidFill>
                <a:latin typeface="Bookman Old Style" panose="02050604050505020204" pitchFamily="18" charset="0"/>
              </a:rPr>
              <a:t> з </a:t>
            </a:r>
            <a:r>
              <a:rPr lang="ru-RU" sz="2800" b="1" dirty="0" err="1">
                <a:solidFill>
                  <a:srgbClr val="006600"/>
                </a:solidFill>
                <a:latin typeface="Bookman Old Style" panose="02050604050505020204" pitchFamily="18" charset="0"/>
              </a:rPr>
              <a:t>дитинства</a:t>
            </a:r>
            <a:r>
              <a:rPr lang="ru-RU" sz="2800" b="1" dirty="0">
                <a:solidFill>
                  <a:srgbClr val="006600"/>
                </a:solidFill>
                <a:latin typeface="Bookman Old Style" panose="02050604050505020204" pitchFamily="18" charset="0"/>
              </a:rPr>
              <a:t> </a:t>
            </a:r>
            <a:r>
              <a:rPr lang="ru-RU" sz="2800" b="1" dirty="0" err="1">
                <a:solidFill>
                  <a:srgbClr val="006600"/>
                </a:solidFill>
                <a:latin typeface="Bookman Old Style" panose="02050604050505020204" pitchFamily="18" charset="0"/>
              </a:rPr>
              <a:t>стежити</a:t>
            </a:r>
            <a:r>
              <a:rPr lang="ru-RU" sz="2800" b="1" dirty="0">
                <a:solidFill>
                  <a:srgbClr val="006600"/>
                </a:solidFill>
                <a:latin typeface="Bookman Old Style" panose="02050604050505020204" pitchFamily="18" charset="0"/>
              </a:rPr>
              <a:t> за </a:t>
            </a:r>
            <a:r>
              <a:rPr lang="ru-RU" sz="2800" b="1" dirty="0" err="1">
                <a:solidFill>
                  <a:srgbClr val="006600"/>
                </a:solidFill>
                <a:latin typeface="Bookman Old Style" panose="02050604050505020204" pitchFamily="18" charset="0"/>
              </a:rPr>
              <a:t>своїм</a:t>
            </a:r>
            <a:r>
              <a:rPr lang="ru-RU" sz="2800" b="1" dirty="0">
                <a:solidFill>
                  <a:srgbClr val="006600"/>
                </a:solidFill>
                <a:latin typeface="Bookman Old Style" panose="02050604050505020204" pitchFamily="18" charset="0"/>
              </a:rPr>
              <a:t> </a:t>
            </a:r>
            <a:r>
              <a:rPr lang="ru-RU" sz="2800" b="1" dirty="0" err="1">
                <a:solidFill>
                  <a:srgbClr val="006600"/>
                </a:solidFill>
                <a:latin typeface="Bookman Old Style" panose="02050604050505020204" pitchFamily="18" charset="0"/>
              </a:rPr>
              <a:t>здоров'ям</a:t>
            </a:r>
            <a:r>
              <a:rPr lang="ru-RU" sz="2800" b="1" dirty="0">
                <a:solidFill>
                  <a:srgbClr val="006600"/>
                </a:solidFill>
                <a:latin typeface="Bookman Old Style" panose="02050604050505020204" pitchFamily="18" charset="0"/>
              </a:rPr>
              <a:t> </a:t>
            </a:r>
            <a:endParaRPr lang="uk-UA" sz="2800" b="1" dirty="0">
              <a:solidFill>
                <a:srgbClr val="006600"/>
              </a:solidFill>
              <a:latin typeface="Bookman Old Style" panose="02050604050505020204" pitchFamily="18" charset="0"/>
            </a:endParaRPr>
          </a:p>
        </p:txBody>
      </p:sp>
    </p:spTree>
    <p:extLst>
      <p:ext uri="{BB962C8B-B14F-4D97-AF65-F5344CB8AC3E}">
        <p14:creationId xmlns:p14="http://schemas.microsoft.com/office/powerpoint/2010/main" val="1659872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E4A191D-225B-4C02-959F-61249F5D5439}"/>
              </a:ext>
            </a:extLst>
          </p:cNvPr>
          <p:cNvSpPr>
            <a:spLocks noGrp="1"/>
          </p:cNvSpPr>
          <p:nvPr>
            <p:ph type="title"/>
          </p:nvPr>
        </p:nvSpPr>
        <p:spPr>
          <a:xfrm>
            <a:off x="234517" y="356247"/>
            <a:ext cx="11679315" cy="1330510"/>
          </a:xfrm>
          <a:solidFill>
            <a:schemeClr val="accent6">
              <a:lumMod val="20000"/>
              <a:lumOff val="80000"/>
            </a:schemeClr>
          </a:solidFill>
          <a:ln w="38100">
            <a:solidFill>
              <a:srgbClr val="006600"/>
            </a:solidFill>
          </a:ln>
          <a:effectLst>
            <a:glow rad="228600">
              <a:schemeClr val="accent6">
                <a:satMod val="175000"/>
                <a:alpha val="40000"/>
              </a:schemeClr>
            </a:glow>
          </a:effectLst>
        </p:spPr>
        <p:txBody>
          <a:bodyPr>
            <a:normAutofit fontScale="90000"/>
          </a:bodyPr>
          <a:lstStyle/>
          <a:p>
            <a:pPr algn="ctr"/>
            <a:r>
              <a:rPr lang="uk-UA" sz="3600" b="1" dirty="0">
                <a:solidFill>
                  <a:srgbClr val="006600"/>
                </a:solidFill>
                <a:latin typeface="Bookman Old Style" panose="02050604050505020204" pitchFamily="18" charset="0"/>
              </a:rPr>
              <a:t>Життєдіяльність дитини у дитячому садку  спрямована на збереження і зміцнення здоров'я </a:t>
            </a:r>
            <a:endParaRPr lang="uk-UA" b="1" dirty="0">
              <a:solidFill>
                <a:srgbClr val="006600"/>
              </a:solidFill>
            </a:endParaRPr>
          </a:p>
        </p:txBody>
      </p:sp>
      <p:sp>
        <p:nvSpPr>
          <p:cNvPr id="4" name="Прямокутник 3">
            <a:extLst>
              <a:ext uri="{FF2B5EF4-FFF2-40B4-BE49-F238E27FC236}">
                <a16:creationId xmlns:a16="http://schemas.microsoft.com/office/drawing/2014/main" id="{D624A023-1CEA-4182-BC85-4F283C3866C5}"/>
              </a:ext>
            </a:extLst>
          </p:cNvPr>
          <p:cNvSpPr/>
          <p:nvPr/>
        </p:nvSpPr>
        <p:spPr>
          <a:xfrm>
            <a:off x="133165" y="1757779"/>
            <a:ext cx="8673483" cy="2308324"/>
          </a:xfrm>
          <a:prstGeom prst="rect">
            <a:avLst/>
          </a:prstGeom>
          <a:solidFill>
            <a:schemeClr val="accent6">
              <a:lumMod val="20000"/>
              <a:lumOff val="80000"/>
            </a:schemeClr>
          </a:solidFill>
          <a:ln>
            <a:solidFill>
              <a:srgbClr val="006600"/>
            </a:solidFill>
          </a:ln>
          <a:effectLst>
            <a:glow rad="228600">
              <a:schemeClr val="accent4">
                <a:satMod val="175000"/>
                <a:alpha val="40000"/>
              </a:schemeClr>
            </a:glow>
          </a:effectLst>
        </p:spPr>
        <p:txBody>
          <a:bodyPr wrap="square">
            <a:spAutoFit/>
          </a:bodyPr>
          <a:lstStyle/>
          <a:p>
            <a:r>
              <a:rPr lang="uk-UA" sz="2400" b="1" i="1" dirty="0">
                <a:solidFill>
                  <a:srgbClr val="006600"/>
                </a:solidFill>
                <a:latin typeface="Bookman Old Style" panose="02050604050505020204" pitchFamily="18" charset="0"/>
              </a:rPr>
              <a:t>мета роботи педагогів:</a:t>
            </a:r>
          </a:p>
          <a:p>
            <a:pPr marL="285750" indent="-285750">
              <a:buFontTx/>
              <a:buChar char="-"/>
            </a:pPr>
            <a:r>
              <a:rPr lang="uk-UA" sz="2400" b="1" i="1" dirty="0">
                <a:solidFill>
                  <a:srgbClr val="006600"/>
                </a:solidFill>
                <a:latin typeface="Bookman Old Style" panose="02050604050505020204" pitchFamily="18" charset="0"/>
              </a:rPr>
              <a:t>формування в дітей  уявлень про здоров'я як  головної цінності життя;</a:t>
            </a:r>
          </a:p>
          <a:p>
            <a:pPr marL="285750" indent="-285750">
              <a:buFontTx/>
              <a:buChar char="-"/>
            </a:pPr>
            <a:r>
              <a:rPr lang="uk-UA" sz="2400" b="1" i="1" dirty="0">
                <a:solidFill>
                  <a:srgbClr val="006600"/>
                </a:solidFill>
                <a:latin typeface="Bookman Old Style" panose="02050604050505020204" pitchFamily="18" charset="0"/>
              </a:rPr>
              <a:t>вчити дитину правильному вибору в будь-якій ситуації тільки корисного для здоров'я та відмови від усього шкідливого</a:t>
            </a:r>
          </a:p>
        </p:txBody>
      </p:sp>
      <p:sp>
        <p:nvSpPr>
          <p:cNvPr id="5" name="Прямокутник 4">
            <a:extLst>
              <a:ext uri="{FF2B5EF4-FFF2-40B4-BE49-F238E27FC236}">
                <a16:creationId xmlns:a16="http://schemas.microsoft.com/office/drawing/2014/main" id="{EAC8240C-F457-4CE7-AB7F-EEC2077AF998}"/>
              </a:ext>
            </a:extLst>
          </p:cNvPr>
          <p:cNvSpPr/>
          <p:nvPr/>
        </p:nvSpPr>
        <p:spPr>
          <a:xfrm>
            <a:off x="958788" y="4066103"/>
            <a:ext cx="11100047" cy="2308324"/>
          </a:xfrm>
          <a:prstGeom prst="rect">
            <a:avLst/>
          </a:prstGeom>
          <a:solidFill>
            <a:schemeClr val="accent6">
              <a:lumMod val="20000"/>
              <a:lumOff val="80000"/>
            </a:schemeClr>
          </a:solidFill>
          <a:ln>
            <a:solidFill>
              <a:srgbClr val="006600"/>
            </a:solidFill>
          </a:ln>
          <a:effectLst>
            <a:glow rad="228600">
              <a:schemeClr val="accent4">
                <a:satMod val="175000"/>
                <a:alpha val="40000"/>
              </a:schemeClr>
            </a:glow>
          </a:effectLst>
        </p:spPr>
        <p:txBody>
          <a:bodyPr wrap="square">
            <a:spAutoFit/>
          </a:bodyPr>
          <a:lstStyle/>
          <a:p>
            <a:r>
              <a:rPr lang="ru-RU" sz="2400" b="1" i="1" dirty="0" err="1">
                <a:solidFill>
                  <a:srgbClr val="006600"/>
                </a:solidFill>
                <a:latin typeface="Bookman Old Style" panose="02050604050505020204" pitchFamily="18" charset="0"/>
              </a:rPr>
              <a:t>реалізується</a:t>
            </a:r>
            <a:r>
              <a:rPr lang="ru-RU" sz="2400" b="1" i="1" dirty="0">
                <a:solidFill>
                  <a:srgbClr val="006600"/>
                </a:solidFill>
                <a:latin typeface="Bookman Old Style" panose="02050604050505020204" pitchFamily="18" charset="0"/>
              </a:rPr>
              <a:t> за </a:t>
            </a:r>
            <a:r>
              <a:rPr lang="ru-RU" sz="2400" b="1" i="1" dirty="0" err="1">
                <a:solidFill>
                  <a:srgbClr val="006600"/>
                </a:solidFill>
                <a:latin typeface="Bookman Old Style" panose="02050604050505020204" pitchFamily="18" charset="0"/>
              </a:rPr>
              <a:t>допомогою</a:t>
            </a:r>
            <a:r>
              <a:rPr lang="ru-RU" sz="2400" b="1" i="1" dirty="0">
                <a:solidFill>
                  <a:srgbClr val="006600"/>
                </a:solidFill>
                <a:latin typeface="Bookman Old Style" panose="02050604050505020204" pitchFamily="18" charset="0"/>
              </a:rPr>
              <a:t> таких </a:t>
            </a:r>
            <a:r>
              <a:rPr lang="ru-RU" sz="2400" b="1" i="1" dirty="0" err="1">
                <a:solidFill>
                  <a:srgbClr val="006600"/>
                </a:solidFill>
                <a:latin typeface="Bookman Old Style" panose="02050604050505020204" pitchFamily="18" charset="0"/>
              </a:rPr>
              <a:t>поставлених</a:t>
            </a:r>
            <a:r>
              <a:rPr lang="ru-RU" sz="2400" b="1" i="1" dirty="0">
                <a:solidFill>
                  <a:srgbClr val="006600"/>
                </a:solidFill>
                <a:latin typeface="Bookman Old Style" panose="02050604050505020204" pitchFamily="18" charset="0"/>
              </a:rPr>
              <a:t> </a:t>
            </a:r>
            <a:r>
              <a:rPr lang="ru-RU" sz="2400" b="1" i="1" dirty="0" err="1">
                <a:solidFill>
                  <a:srgbClr val="006600"/>
                </a:solidFill>
                <a:latin typeface="Bookman Old Style" panose="02050604050505020204" pitchFamily="18" charset="0"/>
              </a:rPr>
              <a:t>завдань</a:t>
            </a:r>
            <a:r>
              <a:rPr lang="ru-RU" sz="2400" b="1" i="1" dirty="0">
                <a:solidFill>
                  <a:srgbClr val="006600"/>
                </a:solidFill>
                <a:latin typeface="Bookman Old Style" panose="02050604050505020204" pitchFamily="18" charset="0"/>
              </a:rPr>
              <a:t>: </a:t>
            </a:r>
          </a:p>
          <a:p>
            <a:r>
              <a:rPr lang="ru-RU" sz="2400" b="1" i="1" dirty="0">
                <a:solidFill>
                  <a:srgbClr val="006600"/>
                </a:solidFill>
                <a:latin typeface="Bookman Old Style" panose="02050604050505020204" pitchFamily="18" charset="0"/>
              </a:rPr>
              <a:t>- </a:t>
            </a:r>
            <a:r>
              <a:rPr lang="ru-RU" sz="2400" b="1" i="1" dirty="0" err="1">
                <a:solidFill>
                  <a:srgbClr val="006600"/>
                </a:solidFill>
                <a:latin typeface="Bookman Old Style" panose="02050604050505020204" pitchFamily="18" charset="0"/>
              </a:rPr>
              <a:t>дати</a:t>
            </a:r>
            <a:r>
              <a:rPr lang="ru-RU" sz="2400" b="1" i="1" dirty="0">
                <a:solidFill>
                  <a:srgbClr val="006600"/>
                </a:solidFill>
                <a:latin typeface="Bookman Old Style" panose="02050604050505020204" pitchFamily="18" charset="0"/>
              </a:rPr>
              <a:t> </a:t>
            </a:r>
            <a:r>
              <a:rPr lang="ru-RU" sz="2400" b="1" i="1" dirty="0" err="1">
                <a:solidFill>
                  <a:srgbClr val="006600"/>
                </a:solidFill>
                <a:latin typeface="Bookman Old Style" panose="02050604050505020204" pitchFamily="18" charset="0"/>
              </a:rPr>
              <a:t>дітям</a:t>
            </a:r>
            <a:r>
              <a:rPr lang="ru-RU" sz="2400" b="1" i="1" dirty="0">
                <a:solidFill>
                  <a:srgbClr val="006600"/>
                </a:solidFill>
                <a:latin typeface="Bookman Old Style" panose="02050604050505020204" pitchFamily="18" charset="0"/>
              </a:rPr>
              <a:t> </a:t>
            </a:r>
            <a:r>
              <a:rPr lang="ru-RU" sz="2400" b="1" i="1" dirty="0" err="1">
                <a:solidFill>
                  <a:srgbClr val="006600"/>
                </a:solidFill>
                <a:latin typeface="Bookman Old Style" panose="02050604050505020204" pitchFamily="18" charset="0"/>
              </a:rPr>
              <a:t>загальне</a:t>
            </a:r>
            <a:r>
              <a:rPr lang="ru-RU" sz="2400" b="1" i="1" dirty="0">
                <a:solidFill>
                  <a:srgbClr val="006600"/>
                </a:solidFill>
                <a:latin typeface="Bookman Old Style" panose="02050604050505020204" pitchFamily="18" charset="0"/>
              </a:rPr>
              <a:t> </a:t>
            </a:r>
            <a:r>
              <a:rPr lang="ru-RU" sz="2400" b="1" i="1" dirty="0" err="1">
                <a:solidFill>
                  <a:srgbClr val="006600"/>
                </a:solidFill>
                <a:latin typeface="Bookman Old Style" panose="02050604050505020204" pitchFamily="18" charset="0"/>
              </a:rPr>
              <a:t>уявлення</a:t>
            </a:r>
            <a:r>
              <a:rPr lang="ru-RU" sz="2400" b="1" i="1" dirty="0">
                <a:solidFill>
                  <a:srgbClr val="006600"/>
                </a:solidFill>
                <a:latin typeface="Bookman Old Style" panose="02050604050505020204" pitchFamily="18" charset="0"/>
              </a:rPr>
              <a:t> про </a:t>
            </a:r>
            <a:r>
              <a:rPr lang="ru-RU" sz="2400" b="1" i="1" dirty="0" err="1">
                <a:solidFill>
                  <a:srgbClr val="006600"/>
                </a:solidFill>
                <a:latin typeface="Bookman Old Style" panose="02050604050505020204" pitchFamily="18" charset="0"/>
              </a:rPr>
              <a:t>здоров'я</a:t>
            </a:r>
            <a:r>
              <a:rPr lang="ru-RU" sz="2400" b="1" i="1" dirty="0">
                <a:solidFill>
                  <a:srgbClr val="006600"/>
                </a:solidFill>
                <a:latin typeface="Bookman Old Style" panose="02050604050505020204" pitchFamily="18" charset="0"/>
              </a:rPr>
              <a:t>, як про </a:t>
            </a:r>
            <a:r>
              <a:rPr lang="ru-RU" sz="2400" b="1" i="1" dirty="0" err="1">
                <a:solidFill>
                  <a:srgbClr val="006600"/>
                </a:solidFill>
                <a:latin typeface="Bookman Old Style" panose="02050604050505020204" pitchFamily="18" charset="0"/>
              </a:rPr>
              <a:t>цінність</a:t>
            </a:r>
            <a:r>
              <a:rPr lang="ru-RU" sz="2400" b="1" i="1" dirty="0">
                <a:solidFill>
                  <a:srgbClr val="006600"/>
                </a:solidFill>
                <a:latin typeface="Bookman Old Style" panose="02050604050505020204" pitchFamily="18" charset="0"/>
              </a:rPr>
              <a:t>, стан </a:t>
            </a:r>
            <a:r>
              <a:rPr lang="ru-RU" sz="2400" b="1" i="1" dirty="0" err="1">
                <a:solidFill>
                  <a:srgbClr val="006600"/>
                </a:solidFill>
                <a:latin typeface="Bookman Old Style" panose="02050604050505020204" pitchFamily="18" charset="0"/>
              </a:rPr>
              <a:t>власного</a:t>
            </a:r>
            <a:r>
              <a:rPr lang="ru-RU" sz="2400" b="1" i="1" dirty="0">
                <a:solidFill>
                  <a:srgbClr val="006600"/>
                </a:solidFill>
                <a:latin typeface="Bookman Old Style" panose="02050604050505020204" pitchFamily="18" charset="0"/>
              </a:rPr>
              <a:t> </a:t>
            </a:r>
            <a:r>
              <a:rPr lang="ru-RU" sz="2400" b="1" i="1" dirty="0" err="1">
                <a:solidFill>
                  <a:srgbClr val="006600"/>
                </a:solidFill>
                <a:latin typeface="Bookman Old Style" panose="02050604050505020204" pitchFamily="18" charset="0"/>
              </a:rPr>
              <a:t>тіла</a:t>
            </a:r>
            <a:r>
              <a:rPr lang="ru-RU" sz="2400" b="1" i="1" dirty="0">
                <a:solidFill>
                  <a:srgbClr val="006600"/>
                </a:solidFill>
                <a:latin typeface="Bookman Old Style" panose="02050604050505020204" pitchFamily="18" charset="0"/>
              </a:rPr>
              <a:t>, </a:t>
            </a:r>
            <a:r>
              <a:rPr lang="ru-RU" sz="2400" b="1" i="1" dirty="0" err="1">
                <a:solidFill>
                  <a:srgbClr val="006600"/>
                </a:solidFill>
                <a:latin typeface="Bookman Old Style" panose="02050604050505020204" pitchFamily="18" charset="0"/>
              </a:rPr>
              <a:t>дізнатися</a:t>
            </a:r>
            <a:r>
              <a:rPr lang="ru-RU" sz="2400" b="1" i="1" dirty="0">
                <a:solidFill>
                  <a:srgbClr val="006600"/>
                </a:solidFill>
                <a:latin typeface="Bookman Old Style" panose="02050604050505020204" pitchFamily="18" charset="0"/>
              </a:rPr>
              <a:t> про </a:t>
            </a:r>
            <a:r>
              <a:rPr lang="ru-RU" sz="2400" b="1" i="1" dirty="0" err="1">
                <a:solidFill>
                  <a:srgbClr val="006600"/>
                </a:solidFill>
                <a:latin typeface="Bookman Old Style" panose="02050604050505020204" pitchFamily="18" charset="0"/>
              </a:rPr>
              <a:t>свій</a:t>
            </a:r>
            <a:r>
              <a:rPr lang="ru-RU" sz="2400" b="1" i="1" dirty="0">
                <a:solidFill>
                  <a:srgbClr val="006600"/>
                </a:solidFill>
                <a:latin typeface="Bookman Old Style" panose="02050604050505020204" pitchFamily="18" charset="0"/>
              </a:rPr>
              <a:t> </a:t>
            </a:r>
            <a:r>
              <a:rPr lang="ru-RU" sz="2400" b="1" i="1" dirty="0" err="1">
                <a:solidFill>
                  <a:srgbClr val="006600"/>
                </a:solidFill>
                <a:latin typeface="Bookman Old Style" panose="02050604050505020204" pitchFamily="18" charset="0"/>
              </a:rPr>
              <a:t>організм</a:t>
            </a:r>
            <a:r>
              <a:rPr lang="ru-RU" sz="2400" b="1" i="1" dirty="0">
                <a:solidFill>
                  <a:srgbClr val="006600"/>
                </a:solidFill>
                <a:latin typeface="Bookman Old Style" panose="02050604050505020204" pitchFamily="18" charset="0"/>
              </a:rPr>
              <a:t>, </a:t>
            </a:r>
            <a:r>
              <a:rPr lang="ru-RU" sz="2400" b="1" i="1" dirty="0" err="1">
                <a:solidFill>
                  <a:srgbClr val="006600"/>
                </a:solidFill>
                <a:latin typeface="Bookman Old Style" panose="02050604050505020204" pitchFamily="18" charset="0"/>
              </a:rPr>
              <a:t>навчити</a:t>
            </a:r>
            <a:r>
              <a:rPr lang="ru-RU" sz="2400" b="1" i="1" dirty="0">
                <a:solidFill>
                  <a:srgbClr val="006600"/>
                </a:solidFill>
                <a:latin typeface="Bookman Old Style" panose="02050604050505020204" pitchFamily="18" charset="0"/>
              </a:rPr>
              <a:t> </a:t>
            </a:r>
            <a:r>
              <a:rPr lang="ru-RU" sz="2400" b="1" i="1" dirty="0" err="1">
                <a:solidFill>
                  <a:srgbClr val="006600"/>
                </a:solidFill>
                <a:latin typeface="Bookman Old Style" panose="02050604050505020204" pitchFamily="18" charset="0"/>
              </a:rPr>
              <a:t>берегти</a:t>
            </a:r>
            <a:r>
              <a:rPr lang="ru-RU" sz="2400" b="1" i="1" dirty="0">
                <a:solidFill>
                  <a:srgbClr val="006600"/>
                </a:solidFill>
                <a:latin typeface="Bookman Old Style" panose="02050604050505020204" pitchFamily="18" charset="0"/>
              </a:rPr>
              <a:t> </a:t>
            </a:r>
            <a:r>
              <a:rPr lang="ru-RU" sz="2400" b="1" i="1" dirty="0" err="1">
                <a:solidFill>
                  <a:srgbClr val="006600"/>
                </a:solidFill>
                <a:latin typeface="Bookman Old Style" panose="02050604050505020204" pitchFamily="18" charset="0"/>
              </a:rPr>
              <a:t>своє</a:t>
            </a:r>
            <a:r>
              <a:rPr lang="ru-RU" sz="2400" b="1" i="1" dirty="0">
                <a:solidFill>
                  <a:srgbClr val="006600"/>
                </a:solidFill>
                <a:latin typeface="Bookman Old Style" panose="02050604050505020204" pitchFamily="18" charset="0"/>
              </a:rPr>
              <a:t> </a:t>
            </a:r>
            <a:r>
              <a:rPr lang="ru-RU" sz="2400" b="1" i="1" dirty="0" err="1">
                <a:solidFill>
                  <a:srgbClr val="006600"/>
                </a:solidFill>
                <a:latin typeface="Bookman Old Style" panose="02050604050505020204" pitchFamily="18" charset="0"/>
              </a:rPr>
              <a:t>здоров'я</a:t>
            </a:r>
            <a:r>
              <a:rPr lang="ru-RU" sz="2400" b="1" i="1" dirty="0">
                <a:solidFill>
                  <a:srgbClr val="006600"/>
                </a:solidFill>
                <a:latin typeface="Bookman Old Style" panose="02050604050505020204" pitchFamily="18" charset="0"/>
              </a:rPr>
              <a:t> та </a:t>
            </a:r>
            <a:r>
              <a:rPr lang="ru-RU" sz="2400" b="1" i="1" dirty="0" err="1">
                <a:solidFill>
                  <a:srgbClr val="006600"/>
                </a:solidFill>
                <a:latin typeface="Bookman Old Style" panose="02050604050505020204" pitchFamily="18" charset="0"/>
              </a:rPr>
              <a:t>піклуватися</a:t>
            </a:r>
            <a:r>
              <a:rPr lang="ru-RU" sz="2400" b="1" i="1" dirty="0">
                <a:solidFill>
                  <a:srgbClr val="006600"/>
                </a:solidFill>
                <a:latin typeface="Bookman Old Style" panose="02050604050505020204" pitchFamily="18" charset="0"/>
              </a:rPr>
              <a:t> про </a:t>
            </a:r>
            <a:r>
              <a:rPr lang="ru-RU" sz="2400" b="1" i="1" dirty="0" err="1">
                <a:solidFill>
                  <a:srgbClr val="006600"/>
                </a:solidFill>
                <a:latin typeface="Bookman Old Style" panose="02050604050505020204" pitchFamily="18" charset="0"/>
              </a:rPr>
              <a:t>нього</a:t>
            </a:r>
            <a:r>
              <a:rPr lang="ru-RU" sz="2400" b="1" i="1" dirty="0">
                <a:solidFill>
                  <a:srgbClr val="006600"/>
                </a:solidFill>
                <a:latin typeface="Bookman Old Style" panose="02050604050505020204" pitchFamily="18" charset="0"/>
              </a:rPr>
              <a:t>;</a:t>
            </a:r>
          </a:p>
          <a:p>
            <a:r>
              <a:rPr lang="ru-RU" sz="2400" b="1" i="1" dirty="0">
                <a:solidFill>
                  <a:srgbClr val="006600"/>
                </a:solidFill>
                <a:latin typeface="Bookman Old Style" panose="02050604050505020204" pitchFamily="18" charset="0"/>
              </a:rPr>
              <a:t> - </a:t>
            </a:r>
            <a:r>
              <a:rPr lang="ru-RU" sz="2400" b="1" i="1" dirty="0" err="1">
                <a:solidFill>
                  <a:srgbClr val="006600"/>
                </a:solidFill>
                <a:latin typeface="Bookman Old Style" panose="02050604050505020204" pitchFamily="18" charset="0"/>
              </a:rPr>
              <a:t>допомогти</a:t>
            </a:r>
            <a:r>
              <a:rPr lang="ru-RU" sz="2400" b="1" i="1" dirty="0">
                <a:solidFill>
                  <a:srgbClr val="006600"/>
                </a:solidFill>
                <a:latin typeface="Bookman Old Style" panose="02050604050505020204" pitchFamily="18" charset="0"/>
              </a:rPr>
              <a:t> </a:t>
            </a:r>
            <a:r>
              <a:rPr lang="ru-RU" sz="2400" b="1" i="1" dirty="0" err="1">
                <a:solidFill>
                  <a:srgbClr val="006600"/>
                </a:solidFill>
                <a:latin typeface="Bookman Old Style" panose="02050604050505020204" pitchFamily="18" charset="0"/>
              </a:rPr>
              <a:t>дітям</a:t>
            </a:r>
            <a:r>
              <a:rPr lang="ru-RU" sz="2400" b="1" i="1" dirty="0">
                <a:solidFill>
                  <a:srgbClr val="006600"/>
                </a:solidFill>
                <a:latin typeface="Bookman Old Style" panose="02050604050505020204" pitchFamily="18" charset="0"/>
              </a:rPr>
              <a:t> у </a:t>
            </a:r>
            <a:r>
              <a:rPr lang="ru-RU" sz="2400" b="1" i="1" dirty="0" err="1">
                <a:solidFill>
                  <a:srgbClr val="006600"/>
                </a:solidFill>
                <a:latin typeface="Bookman Old Style" panose="02050604050505020204" pitchFamily="18" charset="0"/>
              </a:rPr>
              <a:t>формуванні</a:t>
            </a:r>
            <a:r>
              <a:rPr lang="ru-RU" sz="2400" b="1" i="1" dirty="0">
                <a:solidFill>
                  <a:srgbClr val="006600"/>
                </a:solidFill>
                <a:latin typeface="Bookman Old Style" panose="02050604050505020204" pitchFamily="18" charset="0"/>
              </a:rPr>
              <a:t> </a:t>
            </a:r>
            <a:r>
              <a:rPr lang="ru-RU" sz="2400" b="1" i="1" dirty="0" err="1">
                <a:solidFill>
                  <a:srgbClr val="006600"/>
                </a:solidFill>
                <a:latin typeface="Bookman Old Style" panose="02050604050505020204" pitchFamily="18" charset="0"/>
              </a:rPr>
              <a:t>навичок</a:t>
            </a:r>
            <a:r>
              <a:rPr lang="ru-RU" sz="2400" b="1" i="1" dirty="0">
                <a:solidFill>
                  <a:srgbClr val="006600"/>
                </a:solidFill>
                <a:latin typeface="Bookman Old Style" panose="02050604050505020204" pitchFamily="18" charset="0"/>
              </a:rPr>
              <a:t> здорового способу </a:t>
            </a:r>
            <a:r>
              <a:rPr lang="ru-RU" sz="2400" b="1" i="1" dirty="0" err="1">
                <a:solidFill>
                  <a:srgbClr val="006600"/>
                </a:solidFill>
                <a:latin typeface="Bookman Old Style" panose="02050604050505020204" pitchFamily="18" charset="0"/>
              </a:rPr>
              <a:t>життя</a:t>
            </a:r>
            <a:r>
              <a:rPr lang="ru-RU" sz="2400" b="1" i="1" dirty="0">
                <a:solidFill>
                  <a:srgbClr val="006600"/>
                </a:solidFill>
                <a:latin typeface="Bookman Old Style" panose="02050604050505020204" pitchFamily="18" charset="0"/>
              </a:rPr>
              <a:t>, </a:t>
            </a:r>
            <a:r>
              <a:rPr lang="ru-RU" sz="2400" b="1" i="1" dirty="0" err="1">
                <a:solidFill>
                  <a:srgbClr val="006600"/>
                </a:solidFill>
                <a:latin typeface="Bookman Old Style" panose="02050604050505020204" pitchFamily="18" charset="0"/>
              </a:rPr>
              <a:t>прищепленню</a:t>
            </a:r>
            <a:r>
              <a:rPr lang="ru-RU" sz="2400" b="1" i="1" dirty="0">
                <a:solidFill>
                  <a:srgbClr val="006600"/>
                </a:solidFill>
                <a:latin typeface="Bookman Old Style" panose="02050604050505020204" pitchFamily="18" charset="0"/>
              </a:rPr>
              <a:t> </a:t>
            </a:r>
            <a:r>
              <a:rPr lang="ru-RU" sz="2400" b="1" i="1" dirty="0" err="1">
                <a:solidFill>
                  <a:srgbClr val="006600"/>
                </a:solidFill>
                <a:latin typeface="Bookman Old Style" panose="02050604050505020204" pitchFamily="18" charset="0"/>
              </a:rPr>
              <a:t>стійких</a:t>
            </a:r>
            <a:r>
              <a:rPr lang="ru-RU" sz="2400" b="1" i="1" dirty="0">
                <a:solidFill>
                  <a:srgbClr val="006600"/>
                </a:solidFill>
                <a:latin typeface="Bookman Old Style" panose="02050604050505020204" pitchFamily="18" charset="0"/>
              </a:rPr>
              <a:t> культурно-</a:t>
            </a:r>
            <a:r>
              <a:rPr lang="ru-RU" sz="2400" b="1" i="1" dirty="0" err="1">
                <a:solidFill>
                  <a:srgbClr val="006600"/>
                </a:solidFill>
                <a:latin typeface="Bookman Old Style" panose="02050604050505020204" pitchFamily="18" charset="0"/>
              </a:rPr>
              <a:t>гігієнічних</a:t>
            </a:r>
            <a:r>
              <a:rPr lang="ru-RU" sz="2400" b="1" i="1" dirty="0">
                <a:solidFill>
                  <a:srgbClr val="006600"/>
                </a:solidFill>
                <a:latin typeface="Bookman Old Style" panose="02050604050505020204" pitchFamily="18" charset="0"/>
              </a:rPr>
              <a:t> </a:t>
            </a:r>
            <a:r>
              <a:rPr lang="ru-RU" sz="2400" b="1" i="1" dirty="0" err="1">
                <a:solidFill>
                  <a:srgbClr val="006600"/>
                </a:solidFill>
                <a:latin typeface="Bookman Old Style" panose="02050604050505020204" pitchFamily="18" charset="0"/>
              </a:rPr>
              <a:t>навичок</a:t>
            </a:r>
            <a:r>
              <a:rPr lang="ru-RU" sz="2400" b="1" i="1" dirty="0">
                <a:solidFill>
                  <a:srgbClr val="006600"/>
                </a:solidFill>
                <a:latin typeface="Bookman Old Style" panose="02050604050505020204" pitchFamily="18" charset="0"/>
              </a:rPr>
              <a:t>;</a:t>
            </a:r>
          </a:p>
        </p:txBody>
      </p:sp>
      <p:pic>
        <p:nvPicPr>
          <p:cNvPr id="6" name="Рисунок 5">
            <a:extLst>
              <a:ext uri="{FF2B5EF4-FFF2-40B4-BE49-F238E27FC236}">
                <a16:creationId xmlns:a16="http://schemas.microsoft.com/office/drawing/2014/main" id="{A76C461E-E490-4380-8CB2-D9BF086E57AC}"/>
              </a:ext>
            </a:extLst>
          </p:cNvPr>
          <p:cNvPicPr>
            <a:picLocks noChangeAspect="1"/>
          </p:cNvPicPr>
          <p:nvPr/>
        </p:nvPicPr>
        <p:blipFill>
          <a:blip r:embed="rId2"/>
          <a:stretch>
            <a:fillRect/>
          </a:stretch>
        </p:blipFill>
        <p:spPr>
          <a:xfrm>
            <a:off x="9068354" y="1882615"/>
            <a:ext cx="2747826" cy="2060869"/>
          </a:xfrm>
          <a:prstGeom prst="rect">
            <a:avLst/>
          </a:prstGeom>
          <a:effectLst>
            <a:glow rad="228600">
              <a:schemeClr val="accent6">
                <a:satMod val="175000"/>
                <a:alpha val="40000"/>
              </a:schemeClr>
            </a:glow>
          </a:effectLst>
        </p:spPr>
      </p:pic>
    </p:spTree>
    <p:extLst>
      <p:ext uri="{BB962C8B-B14F-4D97-AF65-F5344CB8AC3E}">
        <p14:creationId xmlns:p14="http://schemas.microsoft.com/office/powerpoint/2010/main" val="1231933635"/>
      </p:ext>
    </p:extLst>
  </p:cSld>
  <p:clrMapOvr>
    <a:masterClrMapping/>
  </p:clrMapOvr>
</p:sld>
</file>

<file path=ppt/theme/theme1.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518</TotalTime>
  <Words>1605</Words>
  <Application>Microsoft Office PowerPoint</Application>
  <PresentationFormat>Широкий екран</PresentationFormat>
  <Paragraphs>123</Paragraphs>
  <Slides>31</Slides>
  <Notes>0</Notes>
  <HiddenSlides>0</HiddenSlides>
  <MMClips>0</MMClips>
  <ScaleCrop>false</ScaleCrop>
  <HeadingPairs>
    <vt:vector size="6" baseType="variant">
      <vt:variant>
        <vt:lpstr>Використані шрифти</vt:lpstr>
      </vt:variant>
      <vt:variant>
        <vt:i4>5</vt:i4>
      </vt:variant>
      <vt:variant>
        <vt:lpstr>Тема</vt:lpstr>
      </vt:variant>
      <vt:variant>
        <vt:i4>1</vt:i4>
      </vt:variant>
      <vt:variant>
        <vt:lpstr>Заголовки слайдів</vt:lpstr>
      </vt:variant>
      <vt:variant>
        <vt:i4>31</vt:i4>
      </vt:variant>
    </vt:vector>
  </HeadingPairs>
  <TitlesOfParts>
    <vt:vector size="37" baseType="lpstr">
      <vt:lpstr>Arial</vt:lpstr>
      <vt:lpstr>Bookman Old Style</vt:lpstr>
      <vt:lpstr>Calibri</vt:lpstr>
      <vt:lpstr>Calibri Light</vt:lpstr>
      <vt:lpstr>Times New Roman</vt:lpstr>
      <vt:lpstr>Тема Office</vt:lpstr>
      <vt:lpstr>Презентація PowerPoint</vt:lpstr>
      <vt:lpstr>Презентація PowerPoint</vt:lpstr>
      <vt:lpstr>Презентація PowerPoint</vt:lpstr>
      <vt:lpstr>чинники, що впливають на формування всіх компонентів здоров’я дітей дошкільного віку: </vt:lpstr>
      <vt:lpstr>Презентація PowerPoint</vt:lpstr>
      <vt:lpstr>Базовий компонент дошкільної освіти – змістова освітня лінія «Особистість дитини»: </vt:lpstr>
      <vt:lpstr>Презентація PowerPoint</vt:lpstr>
      <vt:lpstr>Здоровий спосіб життя – це головна, основна, життєво важлива звичка.  Вона акумулює у собі результат використання наявних засобів фізичного виховання дітей дошкільного віку з метою вирішення оздоровчих,  освітніх та виховних завдань. </vt:lpstr>
      <vt:lpstr>Життєдіяльність дитини у дитячому садку  спрямована на збереження і зміцнення здоров'я </vt:lpstr>
      <vt:lpstr>Життєдіяльність дитини у дитячому садку  спрямована на збереження і зміцнення здоров’я!  реалізується за допомогою таких поставлених завдань:</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Використана література:</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Директор</dc:creator>
  <cp:lastModifiedBy>Директор</cp:lastModifiedBy>
  <cp:revision>52</cp:revision>
  <dcterms:created xsi:type="dcterms:W3CDTF">2024-01-31T14:53:04Z</dcterms:created>
  <dcterms:modified xsi:type="dcterms:W3CDTF">2024-02-07T09:46:11Z</dcterms:modified>
</cp:coreProperties>
</file>